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57"/>
  </p:notesMasterIdLst>
  <p:sldIdLst>
    <p:sldId id="256" r:id="rId2"/>
    <p:sldId id="258" r:id="rId3"/>
    <p:sldId id="262" r:id="rId4"/>
    <p:sldId id="259" r:id="rId5"/>
    <p:sldId id="343" r:id="rId6"/>
    <p:sldId id="342" r:id="rId7"/>
    <p:sldId id="341" r:id="rId8"/>
    <p:sldId id="267" r:id="rId9"/>
    <p:sldId id="276" r:id="rId10"/>
    <p:sldId id="345" r:id="rId11"/>
    <p:sldId id="327" r:id="rId12"/>
    <p:sldId id="313" r:id="rId13"/>
    <p:sldId id="321" r:id="rId14"/>
    <p:sldId id="322" r:id="rId15"/>
    <p:sldId id="344" r:id="rId16"/>
    <p:sldId id="353" r:id="rId17"/>
    <p:sldId id="346" r:id="rId18"/>
    <p:sldId id="347" r:id="rId19"/>
    <p:sldId id="348" r:id="rId20"/>
    <p:sldId id="350" r:id="rId21"/>
    <p:sldId id="314" r:id="rId22"/>
    <p:sldId id="319" r:id="rId23"/>
    <p:sldId id="339" r:id="rId24"/>
    <p:sldId id="354" r:id="rId25"/>
    <p:sldId id="283" r:id="rId26"/>
    <p:sldId id="318" r:id="rId27"/>
    <p:sldId id="323" r:id="rId28"/>
    <p:sldId id="324" r:id="rId29"/>
    <p:sldId id="325" r:id="rId30"/>
    <p:sldId id="326" r:id="rId31"/>
    <p:sldId id="272" r:id="rId32"/>
    <p:sldId id="355" r:id="rId33"/>
    <p:sldId id="358" r:id="rId34"/>
    <p:sldId id="357" r:id="rId35"/>
    <p:sldId id="359" r:id="rId36"/>
    <p:sldId id="360" r:id="rId37"/>
    <p:sldId id="361" r:id="rId38"/>
    <p:sldId id="362" r:id="rId39"/>
    <p:sldId id="279" r:id="rId40"/>
    <p:sldId id="315" r:id="rId41"/>
    <p:sldId id="364" r:id="rId42"/>
    <p:sldId id="328" r:id="rId43"/>
    <p:sldId id="331" r:id="rId44"/>
    <p:sldId id="333" r:id="rId45"/>
    <p:sldId id="334" r:id="rId46"/>
    <p:sldId id="363" r:id="rId47"/>
    <p:sldId id="336" r:id="rId48"/>
    <p:sldId id="349" r:id="rId49"/>
    <p:sldId id="366" r:id="rId50"/>
    <p:sldId id="284" r:id="rId51"/>
    <p:sldId id="337" r:id="rId52"/>
    <p:sldId id="288" r:id="rId53"/>
    <p:sldId id="338" r:id="rId54"/>
    <p:sldId id="365" r:id="rId55"/>
    <p:sldId id="291" r:id="rId56"/>
  </p:sldIdLst>
  <p:sldSz cx="9144000" cy="5143500" type="screen16x9"/>
  <p:notesSz cx="6858000" cy="9144000"/>
  <p:embeddedFontLst>
    <p:embeddedFont>
      <p:font typeface="Anton" pitchFamily="2" charset="77"/>
      <p:regular r:id="rId58"/>
    </p:embeddedFont>
    <p:embeddedFont>
      <p:font typeface="Fredoka One" panose="02000000000000000000" pitchFamily="2" charset="77"/>
      <p:regular r:id="rId59"/>
    </p:embeddedFont>
    <p:embeddedFont>
      <p:font typeface="Muli" panose="02000503000000000000" pitchFamily="2" charset="77"/>
      <p:regular r:id="rId60"/>
    </p:embeddedFont>
    <p:embeddedFont>
      <p:font typeface="Oswald" pitchFamily="2" charset="77"/>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FA6218-5B2B-9133-4650-CA59A806D5C1}" v="13" dt="2022-04-24T08:50:19.798"/>
    <p1510:client id="{8FAC66D2-6C99-4619-9C19-E5C76D4FE02F}" v="18301" dt="2022-04-24T08:51:00.004"/>
    <p1510:client id="{B51BF124-FF2A-F647-B03E-8511B135FA6D}" v="6118" dt="2022-04-23T16:11:44.015"/>
    <p1510:client id="{BD50D085-F96E-CE41-8200-7D5BA58B47A0}" v="3036" dt="2022-04-23T18:19:20.409"/>
  </p1510:revLst>
</p1510:revInfo>
</file>

<file path=ppt/tableStyles.xml><?xml version="1.0" encoding="utf-8"?>
<a:tblStyleLst xmlns:a="http://schemas.openxmlformats.org/drawingml/2006/main" def="{DDE59808-3C9A-4485-9B67-3E12B6545B1F}">
  <a:tblStyle styleId="{DDE59808-3C9A-4485-9B67-3E12B6545B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56" d="100"/>
          <a:sy n="156"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8d6b8bf2b3_0_1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8d6b8bf2b3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br>
              <a:rPr lang="en-SG" sz="1100" b="0" i="0" u="none" strike="noStrike" cap="none">
                <a:solidFill>
                  <a:srgbClr val="000000"/>
                </a:solidFill>
                <a:effectLst/>
                <a:latin typeface="Arial"/>
                <a:ea typeface="Arial"/>
                <a:cs typeface="Arial"/>
                <a:sym typeface="Arial"/>
              </a:rPr>
            </a:b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article_id</a:t>
            </a:r>
            <a:r>
              <a:rPr lang="en-SG" sz="1100" b="0" i="0" u="none" strike="noStrike" cap="none">
                <a:solidFill>
                  <a:srgbClr val="000000"/>
                </a:solidFill>
                <a:effectLst/>
                <a:latin typeface="Arial"/>
                <a:ea typeface="Arial"/>
                <a:cs typeface="Arial"/>
                <a:sym typeface="Arial"/>
              </a:rPr>
              <a:t> : unique id of every article.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product_code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prod_name</a:t>
            </a:r>
            <a:r>
              <a:rPr lang="en-SG" sz="1100" b="0" i="0" u="none" strike="noStrike" cap="none">
                <a:solidFill>
                  <a:srgbClr val="000000"/>
                </a:solidFill>
                <a:effectLst/>
                <a:latin typeface="Arial"/>
                <a:ea typeface="Arial"/>
                <a:cs typeface="Arial"/>
                <a:sym typeface="Arial"/>
              </a:rPr>
              <a:t> : unique id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product_type_no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product_type_name</a:t>
            </a:r>
            <a:r>
              <a:rPr lang="en-SG" sz="1100" b="0" i="0" u="none" strike="noStrike" cap="none">
                <a:solidFill>
                  <a:srgbClr val="000000"/>
                </a:solidFill>
                <a:effectLst/>
                <a:latin typeface="Arial"/>
                <a:ea typeface="Arial"/>
                <a:cs typeface="Arial"/>
                <a:sym typeface="Arial"/>
              </a:rPr>
              <a:t> : type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graphical_appearance_no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graphical_appearance_name</a:t>
            </a:r>
            <a:r>
              <a:rPr lang="en-SG" sz="1100" b="0" i="0" u="none" strike="noStrike" cap="none">
                <a:solidFill>
                  <a:srgbClr val="000000"/>
                </a:solidFill>
                <a:effectLst/>
                <a:latin typeface="Arial"/>
                <a:ea typeface="Arial"/>
                <a:cs typeface="Arial"/>
                <a:sym typeface="Arial"/>
              </a:rPr>
              <a:t> : graphical appearance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colour_group_code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colour_group_name</a:t>
            </a:r>
            <a:r>
              <a:rPr lang="en-SG" sz="1100" b="0" i="0" u="none" strike="noStrike" cap="none">
                <a:solidFill>
                  <a:srgbClr val="000000"/>
                </a:solidFill>
                <a:effectLst/>
                <a:latin typeface="Arial"/>
                <a:ea typeface="Arial"/>
                <a:cs typeface="Arial"/>
                <a:sym typeface="Arial"/>
              </a:rPr>
              <a:t> : </a:t>
            </a:r>
            <a:r>
              <a:rPr lang="en-SG" sz="1100" b="0" i="0" u="none" strike="noStrike" cap="none" err="1">
                <a:solidFill>
                  <a:srgbClr val="000000"/>
                </a:solidFill>
                <a:effectLst/>
                <a:latin typeface="Arial"/>
                <a:ea typeface="Arial"/>
                <a:cs typeface="Arial"/>
                <a:sym typeface="Arial"/>
              </a:rPr>
              <a:t>color</a:t>
            </a:r>
            <a:r>
              <a:rPr lang="en-SG" sz="1100" b="0" i="0" u="none" strike="noStrike" cap="none">
                <a:solidFill>
                  <a:srgbClr val="000000"/>
                </a:solidFill>
                <a:effectLst/>
                <a:latin typeface="Arial"/>
                <a:ea typeface="Arial"/>
                <a:cs typeface="Arial"/>
                <a:sym typeface="Arial"/>
              </a:rPr>
              <a:t>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perceived_colour_value_id</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perceived_colour_value_name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perceived_colour_master_id</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perceived_colour_master_name</a:t>
            </a:r>
            <a:r>
              <a:rPr lang="en-SG" sz="1100" b="0" i="0" u="none" strike="noStrike" cap="none">
                <a:solidFill>
                  <a:srgbClr val="000000"/>
                </a:solidFill>
                <a:effectLst/>
                <a:latin typeface="Arial"/>
                <a:ea typeface="Arial"/>
                <a:cs typeface="Arial"/>
                <a:sym typeface="Arial"/>
              </a:rPr>
              <a:t> : additional information on colours</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department_no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department_name</a:t>
            </a:r>
            <a:r>
              <a:rPr lang="en-SG" sz="1100" b="0" i="0" u="none" strike="noStrike" cap="none">
                <a:solidFill>
                  <a:srgbClr val="000000"/>
                </a:solidFill>
                <a:effectLst/>
                <a:latin typeface="Arial"/>
                <a:ea typeface="Arial"/>
                <a:cs typeface="Arial"/>
                <a:sym typeface="Arial"/>
              </a:rPr>
              <a:t> : department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index_code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index_name</a:t>
            </a:r>
            <a:r>
              <a:rPr lang="en-SG" sz="1100" b="0" i="0" u="none" strike="noStrike" cap="none">
                <a:solidFill>
                  <a:srgbClr val="000000"/>
                </a:solidFill>
                <a:effectLst/>
                <a:latin typeface="Arial"/>
                <a:ea typeface="Arial"/>
                <a:cs typeface="Arial"/>
                <a:sym typeface="Arial"/>
              </a:rPr>
              <a:t> : index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index_group_no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index_group_name</a:t>
            </a:r>
            <a:r>
              <a:rPr lang="en-SG" sz="1100" b="0" i="0" u="none" strike="noStrike" cap="none">
                <a:solidFill>
                  <a:srgbClr val="000000"/>
                </a:solidFill>
                <a:effectLst/>
                <a:latin typeface="Arial"/>
                <a:ea typeface="Arial"/>
                <a:cs typeface="Arial"/>
                <a:sym typeface="Arial"/>
              </a:rPr>
              <a:t> : index group of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section_no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section_name</a:t>
            </a:r>
            <a:r>
              <a:rPr lang="en-SG" sz="1100" b="0" i="0" u="none" strike="noStrike" cap="none">
                <a:solidFill>
                  <a:srgbClr val="000000"/>
                </a:solidFill>
                <a:effectLst/>
                <a:latin typeface="Arial"/>
                <a:ea typeface="Arial"/>
                <a:cs typeface="Arial"/>
                <a:sym typeface="Arial"/>
              </a:rPr>
              <a:t> : section of product </a:t>
            </a:r>
            <a:r>
              <a:rPr lang="en-SG" sz="1100" b="0" i="0" u="none" strike="noStrike" cap="none" err="1">
                <a:solidFill>
                  <a:srgbClr val="000000"/>
                </a:solidFill>
                <a:effectLst/>
                <a:latin typeface="Arial"/>
                <a:ea typeface="Arial"/>
                <a:cs typeface="Arial"/>
                <a:sym typeface="Arial"/>
              </a:rPr>
              <a:t>nad</a:t>
            </a:r>
            <a:r>
              <a:rPr lang="en-SG" sz="1100" b="0" i="0" u="none" strike="noStrike" cap="none">
                <a:solidFill>
                  <a:srgbClr val="000000"/>
                </a:solidFill>
                <a:effectLst/>
                <a:latin typeface="Arial"/>
                <a:ea typeface="Arial"/>
                <a:cs typeface="Arial"/>
                <a:sym typeface="Arial"/>
              </a:rPr>
              <a:t>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garment_group_no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garment_group_name</a:t>
            </a:r>
            <a:r>
              <a:rPr lang="en-SG" sz="1100" b="0" i="0" u="none" strike="noStrike" cap="none">
                <a:solidFill>
                  <a:srgbClr val="000000"/>
                </a:solidFill>
                <a:effectLst/>
                <a:latin typeface="Arial"/>
                <a:ea typeface="Arial"/>
                <a:cs typeface="Arial"/>
                <a:sym typeface="Arial"/>
              </a:rPr>
              <a:t> : garment group of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detail_desc</a:t>
            </a:r>
            <a:r>
              <a:rPr lang="en-SG" sz="1100" b="0" i="0" u="none" strike="noStrike" cap="none">
                <a:solidFill>
                  <a:srgbClr val="000000"/>
                </a:solidFill>
                <a:effectLst/>
                <a:latin typeface="Arial"/>
                <a:ea typeface="Arial"/>
                <a:cs typeface="Arial"/>
                <a:sym typeface="Arial"/>
              </a:rPr>
              <a:t>: : additional information on product</a:t>
            </a:r>
          </a:p>
          <a:p>
            <a:pPr marL="0" lvl="0" indent="0" algn="l" rtl="0">
              <a:spcBef>
                <a:spcPts val="0"/>
              </a:spcBef>
              <a:spcAft>
                <a:spcPts val="0"/>
              </a:spcAft>
              <a:buNone/>
            </a:pPr>
            <a:endParaRPr lang="en-SG"/>
          </a:p>
        </p:txBody>
      </p:sp>
    </p:spTree>
    <p:extLst>
      <p:ext uri="{BB962C8B-B14F-4D97-AF65-F5344CB8AC3E}">
        <p14:creationId xmlns:p14="http://schemas.microsoft.com/office/powerpoint/2010/main" val="2820302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92d861a914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92d861a91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228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8d6b8bf2b3_0_1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8d6b8bf2b3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br>
              <a:rPr lang="en-SG" sz="1100" b="0" i="0" u="none" strike="noStrike" cap="none">
                <a:solidFill>
                  <a:srgbClr val="000000"/>
                </a:solidFill>
                <a:effectLst/>
                <a:latin typeface="Arial"/>
                <a:ea typeface="Arial"/>
                <a:cs typeface="Arial"/>
                <a:sym typeface="Arial"/>
              </a:rPr>
            </a:b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article_id</a:t>
            </a:r>
            <a:r>
              <a:rPr lang="en-SG" sz="1100" b="0" i="0" u="none" strike="noStrike" cap="none">
                <a:solidFill>
                  <a:srgbClr val="000000"/>
                </a:solidFill>
                <a:effectLst/>
                <a:latin typeface="Arial"/>
                <a:ea typeface="Arial"/>
                <a:cs typeface="Arial"/>
                <a:sym typeface="Arial"/>
              </a:rPr>
              <a:t> : unique id of every article.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product_code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prod_name</a:t>
            </a:r>
            <a:r>
              <a:rPr lang="en-SG" sz="1100" b="0" i="0" u="none" strike="noStrike" cap="none">
                <a:solidFill>
                  <a:srgbClr val="000000"/>
                </a:solidFill>
                <a:effectLst/>
                <a:latin typeface="Arial"/>
                <a:ea typeface="Arial"/>
                <a:cs typeface="Arial"/>
                <a:sym typeface="Arial"/>
              </a:rPr>
              <a:t> : unique id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product_type_no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product_type_name</a:t>
            </a:r>
            <a:r>
              <a:rPr lang="en-SG" sz="1100" b="0" i="0" u="none" strike="noStrike" cap="none">
                <a:solidFill>
                  <a:srgbClr val="000000"/>
                </a:solidFill>
                <a:effectLst/>
                <a:latin typeface="Arial"/>
                <a:ea typeface="Arial"/>
                <a:cs typeface="Arial"/>
                <a:sym typeface="Arial"/>
              </a:rPr>
              <a:t> : type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graphical_appearance_no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graphical_appearance_name</a:t>
            </a:r>
            <a:r>
              <a:rPr lang="en-SG" sz="1100" b="0" i="0" u="none" strike="noStrike" cap="none">
                <a:solidFill>
                  <a:srgbClr val="000000"/>
                </a:solidFill>
                <a:effectLst/>
                <a:latin typeface="Arial"/>
                <a:ea typeface="Arial"/>
                <a:cs typeface="Arial"/>
                <a:sym typeface="Arial"/>
              </a:rPr>
              <a:t> : graphical appearance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colour_group_code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colour_group_name</a:t>
            </a:r>
            <a:r>
              <a:rPr lang="en-SG" sz="1100" b="0" i="0" u="none" strike="noStrike" cap="none">
                <a:solidFill>
                  <a:srgbClr val="000000"/>
                </a:solidFill>
                <a:effectLst/>
                <a:latin typeface="Arial"/>
                <a:ea typeface="Arial"/>
                <a:cs typeface="Arial"/>
                <a:sym typeface="Arial"/>
              </a:rPr>
              <a:t> : </a:t>
            </a:r>
            <a:r>
              <a:rPr lang="en-SG" sz="1100" b="0" i="0" u="none" strike="noStrike" cap="none" err="1">
                <a:solidFill>
                  <a:srgbClr val="000000"/>
                </a:solidFill>
                <a:effectLst/>
                <a:latin typeface="Arial"/>
                <a:ea typeface="Arial"/>
                <a:cs typeface="Arial"/>
                <a:sym typeface="Arial"/>
              </a:rPr>
              <a:t>color</a:t>
            </a:r>
            <a:r>
              <a:rPr lang="en-SG" sz="1100" b="0" i="0" u="none" strike="noStrike" cap="none">
                <a:solidFill>
                  <a:srgbClr val="000000"/>
                </a:solidFill>
                <a:effectLst/>
                <a:latin typeface="Arial"/>
                <a:ea typeface="Arial"/>
                <a:cs typeface="Arial"/>
                <a:sym typeface="Arial"/>
              </a:rPr>
              <a:t>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perceived_colour_value_id</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perceived_colour_value_name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perceived_colour_master_id</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perceived_colour_master_name</a:t>
            </a:r>
            <a:r>
              <a:rPr lang="en-SG" sz="1100" b="0" i="0" u="none" strike="noStrike" cap="none">
                <a:solidFill>
                  <a:srgbClr val="000000"/>
                </a:solidFill>
                <a:effectLst/>
                <a:latin typeface="Arial"/>
                <a:ea typeface="Arial"/>
                <a:cs typeface="Arial"/>
                <a:sym typeface="Arial"/>
              </a:rPr>
              <a:t> : additional information on colours</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department_no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department_name</a:t>
            </a:r>
            <a:r>
              <a:rPr lang="en-SG" sz="1100" b="0" i="0" u="none" strike="noStrike" cap="none">
                <a:solidFill>
                  <a:srgbClr val="000000"/>
                </a:solidFill>
                <a:effectLst/>
                <a:latin typeface="Arial"/>
                <a:ea typeface="Arial"/>
                <a:cs typeface="Arial"/>
                <a:sym typeface="Arial"/>
              </a:rPr>
              <a:t> : department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index_code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index_name</a:t>
            </a:r>
            <a:r>
              <a:rPr lang="en-SG" sz="1100" b="0" i="0" u="none" strike="noStrike" cap="none">
                <a:solidFill>
                  <a:srgbClr val="000000"/>
                </a:solidFill>
                <a:effectLst/>
                <a:latin typeface="Arial"/>
                <a:ea typeface="Arial"/>
                <a:cs typeface="Arial"/>
                <a:sym typeface="Arial"/>
              </a:rPr>
              <a:t> : index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index_group_no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index_group_name</a:t>
            </a:r>
            <a:r>
              <a:rPr lang="en-SG" sz="1100" b="0" i="0" u="none" strike="noStrike" cap="none">
                <a:solidFill>
                  <a:srgbClr val="000000"/>
                </a:solidFill>
                <a:effectLst/>
                <a:latin typeface="Arial"/>
                <a:ea typeface="Arial"/>
                <a:cs typeface="Arial"/>
                <a:sym typeface="Arial"/>
              </a:rPr>
              <a:t> : index group of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section_no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section_name</a:t>
            </a:r>
            <a:r>
              <a:rPr lang="en-SG" sz="1100" b="0" i="0" u="none" strike="noStrike" cap="none">
                <a:solidFill>
                  <a:srgbClr val="000000"/>
                </a:solidFill>
                <a:effectLst/>
                <a:latin typeface="Arial"/>
                <a:ea typeface="Arial"/>
                <a:cs typeface="Arial"/>
                <a:sym typeface="Arial"/>
              </a:rPr>
              <a:t> : section of product </a:t>
            </a:r>
            <a:r>
              <a:rPr lang="en-SG" sz="1100" b="0" i="0" u="none" strike="noStrike" cap="none" err="1">
                <a:solidFill>
                  <a:srgbClr val="000000"/>
                </a:solidFill>
                <a:effectLst/>
                <a:latin typeface="Arial"/>
                <a:ea typeface="Arial"/>
                <a:cs typeface="Arial"/>
                <a:sym typeface="Arial"/>
              </a:rPr>
              <a:t>nad</a:t>
            </a:r>
            <a:r>
              <a:rPr lang="en-SG" sz="1100" b="0" i="0" u="none" strike="noStrike" cap="none">
                <a:solidFill>
                  <a:srgbClr val="000000"/>
                </a:solidFill>
                <a:effectLst/>
                <a:latin typeface="Arial"/>
                <a:ea typeface="Arial"/>
                <a:cs typeface="Arial"/>
                <a:sym typeface="Arial"/>
              </a:rPr>
              <a:t>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garment_group_no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garment_group_name</a:t>
            </a:r>
            <a:r>
              <a:rPr lang="en-SG" sz="1100" b="0" i="0" u="none" strike="noStrike" cap="none">
                <a:solidFill>
                  <a:srgbClr val="000000"/>
                </a:solidFill>
                <a:effectLst/>
                <a:latin typeface="Arial"/>
                <a:ea typeface="Arial"/>
                <a:cs typeface="Arial"/>
                <a:sym typeface="Arial"/>
              </a:rPr>
              <a:t> : garment group of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detail_desc</a:t>
            </a:r>
            <a:r>
              <a:rPr lang="en-SG" sz="1100" b="0" i="0" u="none" strike="noStrike" cap="none">
                <a:solidFill>
                  <a:srgbClr val="000000"/>
                </a:solidFill>
                <a:effectLst/>
                <a:latin typeface="Arial"/>
                <a:ea typeface="Arial"/>
                <a:cs typeface="Arial"/>
                <a:sym typeface="Arial"/>
              </a:rPr>
              <a:t>: : additional information on product</a:t>
            </a:r>
          </a:p>
          <a:p>
            <a:pPr marL="0" lvl="0" indent="0" algn="l" rtl="0">
              <a:spcBef>
                <a:spcPts val="0"/>
              </a:spcBef>
              <a:spcAft>
                <a:spcPts val="0"/>
              </a:spcAft>
              <a:buNone/>
            </a:pPr>
            <a:endParaRPr lang="en-SG"/>
          </a:p>
        </p:txBody>
      </p:sp>
    </p:spTree>
    <p:extLst>
      <p:ext uri="{BB962C8B-B14F-4D97-AF65-F5344CB8AC3E}">
        <p14:creationId xmlns:p14="http://schemas.microsoft.com/office/powerpoint/2010/main" val="390434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8d6b8bf2b3_0_1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8d6b8bf2b3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br>
              <a:rPr lang="en-SG" sz="1100" b="0" i="0" u="none" strike="noStrike" cap="none">
                <a:solidFill>
                  <a:srgbClr val="000000"/>
                </a:solidFill>
                <a:effectLst/>
                <a:latin typeface="Arial"/>
                <a:ea typeface="Arial"/>
                <a:cs typeface="Arial"/>
                <a:sym typeface="Arial"/>
              </a:rPr>
            </a:b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article_id</a:t>
            </a:r>
            <a:r>
              <a:rPr lang="en-SG" sz="1100" b="0" i="0" u="none" strike="noStrike" cap="none">
                <a:solidFill>
                  <a:srgbClr val="000000"/>
                </a:solidFill>
                <a:effectLst/>
                <a:latin typeface="Arial"/>
                <a:ea typeface="Arial"/>
                <a:cs typeface="Arial"/>
                <a:sym typeface="Arial"/>
              </a:rPr>
              <a:t> : unique id of every article.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product_code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prod_name</a:t>
            </a:r>
            <a:r>
              <a:rPr lang="en-SG" sz="1100" b="0" i="0" u="none" strike="noStrike" cap="none">
                <a:solidFill>
                  <a:srgbClr val="000000"/>
                </a:solidFill>
                <a:effectLst/>
                <a:latin typeface="Arial"/>
                <a:ea typeface="Arial"/>
                <a:cs typeface="Arial"/>
                <a:sym typeface="Arial"/>
              </a:rPr>
              <a:t> : unique id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product_type_no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product_type_name</a:t>
            </a:r>
            <a:r>
              <a:rPr lang="en-SG" sz="1100" b="0" i="0" u="none" strike="noStrike" cap="none">
                <a:solidFill>
                  <a:srgbClr val="000000"/>
                </a:solidFill>
                <a:effectLst/>
                <a:latin typeface="Arial"/>
                <a:ea typeface="Arial"/>
                <a:cs typeface="Arial"/>
                <a:sym typeface="Arial"/>
              </a:rPr>
              <a:t> : type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graphical_appearance_no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graphical_appearance_name</a:t>
            </a:r>
            <a:r>
              <a:rPr lang="en-SG" sz="1100" b="0" i="0" u="none" strike="noStrike" cap="none">
                <a:solidFill>
                  <a:srgbClr val="000000"/>
                </a:solidFill>
                <a:effectLst/>
                <a:latin typeface="Arial"/>
                <a:ea typeface="Arial"/>
                <a:cs typeface="Arial"/>
                <a:sym typeface="Arial"/>
              </a:rPr>
              <a:t> : graphical appearance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colour_group_code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colour_group_name</a:t>
            </a:r>
            <a:r>
              <a:rPr lang="en-SG" sz="1100" b="0" i="0" u="none" strike="noStrike" cap="none">
                <a:solidFill>
                  <a:srgbClr val="000000"/>
                </a:solidFill>
                <a:effectLst/>
                <a:latin typeface="Arial"/>
                <a:ea typeface="Arial"/>
                <a:cs typeface="Arial"/>
                <a:sym typeface="Arial"/>
              </a:rPr>
              <a:t> : </a:t>
            </a:r>
            <a:r>
              <a:rPr lang="en-SG" sz="1100" b="0" i="0" u="none" strike="noStrike" cap="none" err="1">
                <a:solidFill>
                  <a:srgbClr val="000000"/>
                </a:solidFill>
                <a:effectLst/>
                <a:latin typeface="Arial"/>
                <a:ea typeface="Arial"/>
                <a:cs typeface="Arial"/>
                <a:sym typeface="Arial"/>
              </a:rPr>
              <a:t>color</a:t>
            </a:r>
            <a:r>
              <a:rPr lang="en-SG" sz="1100" b="0" i="0" u="none" strike="noStrike" cap="none">
                <a:solidFill>
                  <a:srgbClr val="000000"/>
                </a:solidFill>
                <a:effectLst/>
                <a:latin typeface="Arial"/>
                <a:ea typeface="Arial"/>
                <a:cs typeface="Arial"/>
                <a:sym typeface="Arial"/>
              </a:rPr>
              <a:t>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perceived_colour_value_id</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perceived_colour_value_name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perceived_colour_master_id</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perceived_colour_master_name</a:t>
            </a:r>
            <a:r>
              <a:rPr lang="en-SG" sz="1100" b="0" i="0" u="none" strike="noStrike" cap="none">
                <a:solidFill>
                  <a:srgbClr val="000000"/>
                </a:solidFill>
                <a:effectLst/>
                <a:latin typeface="Arial"/>
                <a:ea typeface="Arial"/>
                <a:cs typeface="Arial"/>
                <a:sym typeface="Arial"/>
              </a:rPr>
              <a:t> : additional information on colours</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department_no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department_name</a:t>
            </a:r>
            <a:r>
              <a:rPr lang="en-SG" sz="1100" b="0" i="0" u="none" strike="noStrike" cap="none">
                <a:solidFill>
                  <a:srgbClr val="000000"/>
                </a:solidFill>
                <a:effectLst/>
                <a:latin typeface="Arial"/>
                <a:ea typeface="Arial"/>
                <a:cs typeface="Arial"/>
                <a:sym typeface="Arial"/>
              </a:rPr>
              <a:t> : department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index_code</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index_name</a:t>
            </a:r>
            <a:r>
              <a:rPr lang="en-SG" sz="1100" b="0" i="0" u="none" strike="noStrike" cap="none">
                <a:solidFill>
                  <a:srgbClr val="000000"/>
                </a:solidFill>
                <a:effectLst/>
                <a:latin typeface="Arial"/>
                <a:ea typeface="Arial"/>
                <a:cs typeface="Arial"/>
                <a:sym typeface="Arial"/>
              </a:rPr>
              <a:t> : index of every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index_group_no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index_group_name</a:t>
            </a:r>
            <a:r>
              <a:rPr lang="en-SG" sz="1100" b="0" i="0" u="none" strike="noStrike" cap="none">
                <a:solidFill>
                  <a:srgbClr val="000000"/>
                </a:solidFill>
                <a:effectLst/>
                <a:latin typeface="Arial"/>
                <a:ea typeface="Arial"/>
                <a:cs typeface="Arial"/>
                <a:sym typeface="Arial"/>
              </a:rPr>
              <a:t> : index group of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section_no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section_name</a:t>
            </a:r>
            <a:r>
              <a:rPr lang="en-SG" sz="1100" b="0" i="0" u="none" strike="noStrike" cap="none">
                <a:solidFill>
                  <a:srgbClr val="000000"/>
                </a:solidFill>
                <a:effectLst/>
                <a:latin typeface="Arial"/>
                <a:ea typeface="Arial"/>
                <a:cs typeface="Arial"/>
                <a:sym typeface="Arial"/>
              </a:rPr>
              <a:t> : section of product </a:t>
            </a:r>
            <a:r>
              <a:rPr lang="en-SG" sz="1100" b="0" i="0" u="none" strike="noStrike" cap="none" err="1">
                <a:solidFill>
                  <a:srgbClr val="000000"/>
                </a:solidFill>
                <a:effectLst/>
                <a:latin typeface="Arial"/>
                <a:ea typeface="Arial"/>
                <a:cs typeface="Arial"/>
                <a:sym typeface="Arial"/>
              </a:rPr>
              <a:t>nad</a:t>
            </a:r>
            <a:r>
              <a:rPr lang="en-SG" sz="1100" b="0" i="0" u="none" strike="noStrike" cap="none">
                <a:solidFill>
                  <a:srgbClr val="000000"/>
                </a:solidFill>
                <a:effectLst/>
                <a:latin typeface="Arial"/>
                <a:ea typeface="Arial"/>
                <a:cs typeface="Arial"/>
                <a:sym typeface="Arial"/>
              </a:rPr>
              <a:t>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garment_group_no</a:t>
            </a: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garment_group_name</a:t>
            </a:r>
            <a:r>
              <a:rPr lang="en-SG" sz="1100" b="0" i="0" u="none" strike="noStrike" cap="none">
                <a:solidFill>
                  <a:srgbClr val="000000"/>
                </a:solidFill>
                <a:effectLst/>
                <a:latin typeface="Arial"/>
                <a:ea typeface="Arial"/>
                <a:cs typeface="Arial"/>
                <a:sym typeface="Arial"/>
              </a:rPr>
              <a:t> : garment group of product and its name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detail_desc</a:t>
            </a:r>
            <a:r>
              <a:rPr lang="en-SG" sz="1100" b="0" i="0" u="none" strike="noStrike" cap="none">
                <a:solidFill>
                  <a:srgbClr val="000000"/>
                </a:solidFill>
                <a:effectLst/>
                <a:latin typeface="Arial"/>
                <a:ea typeface="Arial"/>
                <a:cs typeface="Arial"/>
                <a:sym typeface="Arial"/>
              </a:rPr>
              <a:t>: : additional information on product</a:t>
            </a:r>
          </a:p>
          <a:p>
            <a:pPr marL="0" lvl="0" indent="0" algn="l" rtl="0">
              <a:spcBef>
                <a:spcPts val="0"/>
              </a:spcBef>
              <a:spcAft>
                <a:spcPts val="0"/>
              </a:spcAft>
              <a:buNone/>
            </a:pPr>
            <a:endParaRPr lang="en-SG"/>
          </a:p>
        </p:txBody>
      </p:sp>
    </p:spTree>
    <p:extLst>
      <p:ext uri="{BB962C8B-B14F-4D97-AF65-F5344CB8AC3E}">
        <p14:creationId xmlns:p14="http://schemas.microsoft.com/office/powerpoint/2010/main" val="3468413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t>Based on the unique column names, we see the close relationship between </a:t>
            </a:r>
            <a:br>
              <a:rPr lang="en-US" sz="1100"/>
            </a:br>
            <a:r>
              <a:rPr lang="en-US" sz="1100" b="1" err="1"/>
              <a:t>index_group_name</a:t>
            </a:r>
            <a:r>
              <a:rPr lang="en-US" sz="1100" b="1"/>
              <a:t> and </a:t>
            </a:r>
            <a:r>
              <a:rPr lang="en-US" sz="1100" b="1" err="1"/>
              <a:t>index_name</a:t>
            </a:r>
            <a:r>
              <a:rPr lang="en-US" sz="1100"/>
              <a:t>, as well as between </a:t>
            </a:r>
            <a:br>
              <a:rPr lang="en-US" sz="1100"/>
            </a:br>
            <a:r>
              <a:rPr lang="en-US" sz="1100" b="1" err="1"/>
              <a:t>product_group_name</a:t>
            </a:r>
            <a:r>
              <a:rPr lang="en-US" sz="1100" b="1"/>
              <a:t> and </a:t>
            </a:r>
            <a:r>
              <a:rPr lang="en-US" sz="1100" b="1" err="1"/>
              <a:t>product_type_name</a:t>
            </a:r>
            <a:r>
              <a:rPr lang="en-US" sz="1100"/>
              <a:t>.</a:t>
            </a:r>
            <a:br>
              <a:rPr lang="en-US" sz="1100"/>
            </a:br>
            <a:br>
              <a:rPr lang="en-US" sz="1100"/>
            </a:br>
            <a:r>
              <a:rPr lang="en-US" sz="1100"/>
              <a:t>However, we will be focusing on using </a:t>
            </a:r>
            <a:r>
              <a:rPr lang="en-US" sz="1100" b="1" err="1"/>
              <a:t>index_group_name</a:t>
            </a:r>
            <a:r>
              <a:rPr lang="en-US" sz="1100"/>
              <a:t> and </a:t>
            </a:r>
            <a:r>
              <a:rPr lang="en-US" sz="1100" b="1" err="1"/>
              <a:t>product_group_name</a:t>
            </a:r>
            <a:r>
              <a:rPr lang="en-US" sz="1100" b="1"/>
              <a:t> </a:t>
            </a:r>
            <a:r>
              <a:rPr lang="en-US" sz="1100"/>
              <a:t>more in the future as it succinctly categorizes the articles into a reasonable range of categories that we can work with.</a:t>
            </a:r>
          </a:p>
        </p:txBody>
      </p:sp>
    </p:spTree>
    <p:extLst>
      <p:ext uri="{BB962C8B-B14F-4D97-AF65-F5344CB8AC3E}">
        <p14:creationId xmlns:p14="http://schemas.microsoft.com/office/powerpoint/2010/main" val="4029131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Most clothing pieces per Index Group - (Baby/children the most popular article category, followed by Ladieswear)</a:t>
            </a:r>
            <a:endParaRPr lang="en-US"/>
          </a:p>
        </p:txBody>
      </p:sp>
    </p:spTree>
    <p:extLst>
      <p:ext uri="{BB962C8B-B14F-4D97-AF65-F5344CB8AC3E}">
        <p14:creationId xmlns:p14="http://schemas.microsoft.com/office/powerpoint/2010/main" val="482506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4995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579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92d861a914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92d861a91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080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8d6b8bf2b3_0_1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8d6b8bf2b3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a:solidFill>
                  <a:srgbClr val="000000"/>
                </a:solidFill>
                <a:effectLst/>
                <a:latin typeface="Arial"/>
                <a:ea typeface="Arial"/>
                <a:cs typeface="Arial"/>
                <a:sym typeface="Arial"/>
              </a:rPr>
              <a:t>### Transactions Data Description</a:t>
            </a:r>
          </a:p>
          <a:p>
            <a:br>
              <a:rPr lang="en-SG" sz="1100" b="0" i="0" u="none" strike="noStrike" cap="none">
                <a:solidFill>
                  <a:srgbClr val="000000"/>
                </a:solidFill>
                <a:effectLst/>
                <a:latin typeface="Arial"/>
                <a:ea typeface="Arial"/>
                <a:cs typeface="Arial"/>
                <a:sym typeface="Arial"/>
              </a:rPr>
            </a:br>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t_dat</a:t>
            </a:r>
            <a:r>
              <a:rPr lang="en-SG" sz="1100" b="0" i="0" u="none" strike="noStrike" cap="none">
                <a:solidFill>
                  <a:srgbClr val="000000"/>
                </a:solidFill>
                <a:effectLst/>
                <a:latin typeface="Arial"/>
                <a:ea typeface="Arial"/>
                <a:cs typeface="Arial"/>
                <a:sym typeface="Arial"/>
              </a:rPr>
              <a:t>: transaction date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customer_id</a:t>
            </a:r>
            <a:r>
              <a:rPr lang="en-SG" sz="1100" b="0" i="0" u="none" strike="noStrike" cap="none">
                <a:solidFill>
                  <a:srgbClr val="000000"/>
                </a:solidFill>
                <a:effectLst/>
                <a:latin typeface="Arial"/>
                <a:ea typeface="Arial"/>
                <a:cs typeface="Arial"/>
                <a:sym typeface="Arial"/>
              </a:rPr>
              <a:t> (foreign key): unique id of customer</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article_id</a:t>
            </a:r>
            <a:r>
              <a:rPr lang="en-SG" sz="1100" b="0" i="0" u="none" strike="noStrike" cap="none">
                <a:solidFill>
                  <a:srgbClr val="000000"/>
                </a:solidFill>
                <a:effectLst/>
                <a:latin typeface="Arial"/>
                <a:ea typeface="Arial"/>
                <a:cs typeface="Arial"/>
                <a:sym typeface="Arial"/>
              </a:rPr>
              <a:t> (foreign key): unique id of article</a:t>
            </a:r>
          </a:p>
          <a:p>
            <a:r>
              <a:rPr lang="en-SG" sz="1100" b="0" i="0" u="none" strike="noStrike" cap="none">
                <a:solidFill>
                  <a:srgbClr val="000000"/>
                </a:solidFill>
                <a:effectLst/>
                <a:latin typeface="Arial"/>
                <a:ea typeface="Arial"/>
                <a:cs typeface="Arial"/>
                <a:sym typeface="Arial"/>
              </a:rPr>
              <a:t>- price: price of purchase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sales_channel_id</a:t>
            </a:r>
            <a:r>
              <a:rPr lang="en-SG" sz="1100" b="0" i="0" u="none" strike="noStrike" cap="none">
                <a:solidFill>
                  <a:srgbClr val="000000"/>
                </a:solidFill>
                <a:effectLst/>
                <a:latin typeface="Arial"/>
                <a:ea typeface="Arial"/>
                <a:cs typeface="Arial"/>
                <a:sym typeface="Arial"/>
              </a:rPr>
              <a:t>: 1 or 2 (assume 1 is online, 2 is physical shops)</a:t>
            </a:r>
          </a:p>
        </p:txBody>
      </p:sp>
    </p:spTree>
    <p:extLst>
      <p:ext uri="{BB962C8B-B14F-4D97-AF65-F5344CB8AC3E}">
        <p14:creationId xmlns:p14="http://schemas.microsoft.com/office/powerpoint/2010/main" val="203475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8bb101d3a4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8bb101d3a4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1" i="0" u="none" strike="noStrike" cap="none" err="1">
                <a:solidFill>
                  <a:srgbClr val="000000"/>
                </a:solidFill>
                <a:effectLst/>
                <a:latin typeface="Arial"/>
                <a:ea typeface="Arial"/>
                <a:cs typeface="Arial"/>
                <a:sym typeface="Arial"/>
              </a:rPr>
              <a:t>Analyzing</a:t>
            </a:r>
            <a:r>
              <a:rPr lang="en-SG" sz="1100" b="1" i="0" u="none" strike="noStrike" cap="none">
                <a:solidFill>
                  <a:srgbClr val="000000"/>
                </a:solidFill>
                <a:effectLst/>
                <a:latin typeface="Arial"/>
                <a:ea typeface="Arial"/>
                <a:cs typeface="Arial"/>
                <a:sym typeface="Arial"/>
              </a:rPr>
              <a:t> trends on historical article prices in transactions made</a:t>
            </a:r>
          </a:p>
          <a:p>
            <a:r>
              <a:rPr lang="en-SG" sz="1100" b="0" i="0" u="none" strike="noStrike" cap="none">
                <a:solidFill>
                  <a:srgbClr val="000000"/>
                </a:solidFill>
                <a:effectLst/>
                <a:latin typeface="Arial"/>
                <a:ea typeface="Arial"/>
                <a:cs typeface="Arial"/>
                <a:sym typeface="Arial"/>
              </a:rPr>
              <a:t>Price range of all transactions</a:t>
            </a:r>
          </a:p>
          <a:p>
            <a:r>
              <a:rPr lang="en-SG" sz="1100" b="0" i="0" u="none" strike="noStrike" cap="none">
                <a:solidFill>
                  <a:srgbClr val="000000"/>
                </a:solidFill>
                <a:effectLst/>
                <a:latin typeface="Arial"/>
                <a:ea typeface="Arial"/>
                <a:cs typeface="Arial"/>
                <a:sym typeface="Arial"/>
              </a:rPr>
              <a:t>Mean customer spending over time</a:t>
            </a:r>
          </a:p>
          <a:p>
            <a:r>
              <a:rPr lang="en-SG" sz="1100" b="0" i="0" u="none" strike="noStrike" cap="none">
                <a:solidFill>
                  <a:srgbClr val="000000"/>
                </a:solidFill>
                <a:effectLst/>
                <a:latin typeface="Arial"/>
                <a:ea typeface="Arial"/>
                <a:cs typeface="Arial"/>
                <a:sym typeface="Arial"/>
              </a:rPr>
              <a:t>Mean price of Article in </a:t>
            </a:r>
            <a:r>
              <a:rPr lang="en-SG" sz="1100" b="0" i="0" u="none" strike="noStrike" cap="none" err="1">
                <a:solidFill>
                  <a:srgbClr val="000000"/>
                </a:solidFill>
                <a:effectLst/>
                <a:latin typeface="Arial"/>
                <a:ea typeface="Arial"/>
                <a:cs typeface="Arial"/>
                <a:sym typeface="Arial"/>
              </a:rPr>
              <a:t>index_group</a:t>
            </a:r>
            <a:r>
              <a:rPr lang="en-SG" sz="1100" b="0" i="0" u="none" strike="noStrike" cap="none">
                <a:solidFill>
                  <a:srgbClr val="000000"/>
                </a:solidFill>
                <a:effectLst/>
                <a:latin typeface="Arial"/>
                <a:ea typeface="Arial"/>
                <a:cs typeface="Arial"/>
                <a:sym typeface="Arial"/>
              </a:rPr>
              <a:t> over time</a:t>
            </a:r>
          </a:p>
          <a:p>
            <a:r>
              <a:rPr lang="en-SG" sz="1100" b="0" i="0" u="none" strike="noStrike" cap="none">
                <a:solidFill>
                  <a:srgbClr val="000000"/>
                </a:solidFill>
                <a:effectLst/>
                <a:latin typeface="Arial"/>
                <a:ea typeface="Arial"/>
                <a:cs typeface="Arial"/>
                <a:sym typeface="Arial"/>
              </a:rPr>
              <a:t>Price variation of Articles in </a:t>
            </a:r>
            <a:r>
              <a:rPr lang="en-SG" sz="1100" b="0" i="0" u="none" strike="noStrike" cap="none" err="1">
                <a:solidFill>
                  <a:srgbClr val="000000"/>
                </a:solidFill>
                <a:effectLst/>
                <a:latin typeface="Arial"/>
                <a:ea typeface="Arial"/>
                <a:cs typeface="Arial"/>
                <a:sym typeface="Arial"/>
              </a:rPr>
              <a:t>product_groups</a:t>
            </a:r>
            <a:endParaRPr lang="en-SG"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3916357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92d861a914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92d861a91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8d6b8bf2b3_0_1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8d6b8bf2b3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customer_id</a:t>
            </a:r>
            <a:r>
              <a:rPr lang="en-SG" sz="1100" b="0" i="0" u="none" strike="noStrike" cap="none">
                <a:solidFill>
                  <a:srgbClr val="000000"/>
                </a:solidFill>
                <a:effectLst/>
                <a:latin typeface="Arial"/>
                <a:ea typeface="Arial"/>
                <a:cs typeface="Arial"/>
                <a:sym typeface="Arial"/>
              </a:rPr>
              <a:t> : unique id of every customer</a:t>
            </a:r>
          </a:p>
          <a:p>
            <a:r>
              <a:rPr lang="en-SG" sz="1100" b="0" i="0" u="none" strike="noStrike" cap="none">
                <a:solidFill>
                  <a:srgbClr val="000000"/>
                </a:solidFill>
                <a:effectLst/>
                <a:latin typeface="Arial"/>
                <a:ea typeface="Arial"/>
                <a:cs typeface="Arial"/>
                <a:sym typeface="Arial"/>
              </a:rPr>
              <a:t>- FN : 1 or missed</a:t>
            </a:r>
          </a:p>
          <a:p>
            <a:r>
              <a:rPr lang="en-SG" sz="1100" b="0" i="0" u="none" strike="noStrike" cap="none">
                <a:solidFill>
                  <a:srgbClr val="000000"/>
                </a:solidFill>
                <a:effectLst/>
                <a:latin typeface="Arial"/>
                <a:ea typeface="Arial"/>
                <a:cs typeface="Arial"/>
                <a:sym typeface="Arial"/>
              </a:rPr>
              <a:t>- Active : 1 or missed</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club_member_status</a:t>
            </a:r>
            <a:r>
              <a:rPr lang="en-SG" sz="1100" b="0" i="0" u="none" strike="noStrike" cap="none">
                <a:solidFill>
                  <a:srgbClr val="000000"/>
                </a:solidFill>
                <a:effectLst/>
                <a:latin typeface="Arial"/>
                <a:ea typeface="Arial"/>
                <a:cs typeface="Arial"/>
                <a:sym typeface="Arial"/>
              </a:rPr>
              <a:t> : Status in club</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fashion_news_frequency</a:t>
            </a:r>
            <a:r>
              <a:rPr lang="en-SG" sz="1100" b="0" i="0" u="none" strike="noStrike" cap="none">
                <a:solidFill>
                  <a:srgbClr val="000000"/>
                </a:solidFill>
                <a:effectLst/>
                <a:latin typeface="Arial"/>
                <a:ea typeface="Arial"/>
                <a:cs typeface="Arial"/>
                <a:sym typeface="Arial"/>
              </a:rPr>
              <a:t> : How often H&amp;M sends news to customer</a:t>
            </a:r>
          </a:p>
          <a:p>
            <a:r>
              <a:rPr lang="en-SG" sz="1100" b="0" i="0" u="none" strike="noStrike" cap="none">
                <a:solidFill>
                  <a:srgbClr val="000000"/>
                </a:solidFill>
                <a:effectLst/>
                <a:latin typeface="Arial"/>
                <a:ea typeface="Arial"/>
                <a:cs typeface="Arial"/>
                <a:sym typeface="Arial"/>
              </a:rPr>
              <a:t>- age</a:t>
            </a:r>
          </a:p>
          <a:p>
            <a:r>
              <a:rPr lang="en-SG" sz="1100" b="0" i="0" u="none" strike="noStrike" cap="none">
                <a:solidFill>
                  <a:srgbClr val="000000"/>
                </a:solidFill>
                <a:effectLst/>
                <a:latin typeface="Arial"/>
                <a:ea typeface="Arial"/>
                <a:cs typeface="Arial"/>
                <a:sym typeface="Arial"/>
              </a:rPr>
              <a:t>- </a:t>
            </a:r>
            <a:r>
              <a:rPr lang="en-SG" sz="1100" b="0" i="0" u="none" strike="noStrike" cap="none" err="1">
                <a:solidFill>
                  <a:srgbClr val="000000"/>
                </a:solidFill>
                <a:effectLst/>
                <a:latin typeface="Arial"/>
                <a:ea typeface="Arial"/>
                <a:cs typeface="Arial"/>
                <a:sym typeface="Arial"/>
              </a:rPr>
              <a:t>postal_code</a:t>
            </a:r>
            <a:r>
              <a:rPr lang="en-SG" sz="1100" b="0" i="0" u="none" strike="noStrike" cap="none">
                <a:solidFill>
                  <a:srgbClr val="000000"/>
                </a:solidFill>
                <a:effectLst/>
                <a:latin typeface="Arial"/>
                <a:ea typeface="Arial"/>
                <a:cs typeface="Arial"/>
                <a:sym typeface="Arial"/>
              </a:rPr>
              <a:t> : Postal code of customer</a:t>
            </a:r>
          </a:p>
          <a:p>
            <a:pPr marL="0" lvl="0" indent="0" algn="l" rtl="0">
              <a:spcBef>
                <a:spcPts val="0"/>
              </a:spcBef>
              <a:spcAft>
                <a:spcPts val="0"/>
              </a:spcAft>
              <a:buNone/>
            </a:pPr>
            <a:endParaRPr/>
          </a:p>
        </p:txBody>
      </p:sp>
    </p:spTree>
    <p:extLst>
      <p:ext uri="{BB962C8B-B14F-4D97-AF65-F5344CB8AC3E}">
        <p14:creationId xmlns:p14="http://schemas.microsoft.com/office/powerpoint/2010/main" val="1086439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7551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8d6a5a17f7_0_1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8d6a5a17f7_0_1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combinedEDA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8d6a5a17f7_0_11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8d6a5a17f7_0_1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fullWorkflow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8c102e2b1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8c102e2b1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492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8c102e2b1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8c102e2b1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456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5250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477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bb101d3a4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bb101d3a4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85388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1394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0" i="0" u="none" strike="noStrike" cap="none">
                <a:solidFill>
                  <a:srgbClr val="000000"/>
                </a:solidFill>
                <a:effectLst/>
                <a:latin typeface="Arial"/>
                <a:ea typeface="Arial"/>
                <a:cs typeface="Arial"/>
                <a:sym typeface="Arial"/>
              </a:rPr>
              <a:t> 48 Convolution layers along with 1 </a:t>
            </a:r>
            <a:r>
              <a:rPr lang="en-SG" sz="1100" b="0" i="0" u="none" strike="noStrike" cap="none" err="1">
                <a:solidFill>
                  <a:srgbClr val="000000"/>
                </a:solidFill>
                <a:effectLst/>
                <a:latin typeface="Arial"/>
                <a:ea typeface="Arial"/>
                <a:cs typeface="Arial"/>
                <a:sym typeface="Arial"/>
              </a:rPr>
              <a:t>MaxPool</a:t>
            </a:r>
            <a:r>
              <a:rPr lang="en-SG" sz="1100" b="0" i="0" u="none" strike="noStrike" cap="none">
                <a:solidFill>
                  <a:srgbClr val="000000"/>
                </a:solidFill>
                <a:effectLst/>
                <a:latin typeface="Arial"/>
                <a:ea typeface="Arial"/>
                <a:cs typeface="Arial"/>
                <a:sym typeface="Arial"/>
              </a:rPr>
              <a:t> and 1 Average Pool layer.</a:t>
            </a:r>
          </a:p>
          <a:p>
            <a:r>
              <a:rPr lang="en-US" sz="1100" b="1"/>
              <a:t>Weights = ’</a:t>
            </a:r>
            <a:r>
              <a:rPr lang="en-US" sz="1100" b="1" err="1"/>
              <a:t>imagenet</a:t>
            </a:r>
            <a:r>
              <a:rPr lang="en-US" sz="1100" b="1"/>
              <a:t>’ </a:t>
            </a:r>
            <a:r>
              <a:rPr lang="en-US" sz="1100"/>
              <a:t>– convoluted base weights, </a:t>
            </a:r>
            <a:br>
              <a:rPr lang="en-US" sz="1100"/>
            </a:br>
            <a:r>
              <a:rPr lang="en-US" sz="1100" b="1" err="1"/>
              <a:t>include_top</a:t>
            </a:r>
            <a:r>
              <a:rPr lang="en-US" sz="1100" b="1"/>
              <a:t> = False </a:t>
            </a:r>
            <a:r>
              <a:rPr lang="en-US" sz="1100"/>
              <a:t>– remove top fully connected layer</a:t>
            </a:r>
            <a:endParaRPr lang="en-US"/>
          </a:p>
        </p:txBody>
      </p:sp>
    </p:spTree>
    <p:extLst>
      <p:ext uri="{BB962C8B-B14F-4D97-AF65-F5344CB8AC3E}">
        <p14:creationId xmlns:p14="http://schemas.microsoft.com/office/powerpoint/2010/main" val="2850821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7225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d6a5a17f7_0_1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d6a5a17f7_0_1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51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8d6a5a17f7_0_11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8d6a5a17f7_0_1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407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2284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8d6b8bf2b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8d6b8bf2b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8d6b8bf2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8d6b8bf2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SG" sz="1100">
              <a:latin typeface="Muli"/>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sz="1100">
                <a:latin typeface="Muli"/>
              </a:rPr>
              <a:t>The fashion industry is notably driven by trends and factors such as age demographics. </a:t>
            </a:r>
            <a:br>
              <a:rPr lang="en-SG" sz="1100">
                <a:latin typeface="Muli"/>
              </a:rPr>
            </a:br>
            <a:r>
              <a:rPr lang="en-SG" sz="1100">
                <a:latin typeface="Muli"/>
              </a:rPr>
              <a:t>We leverage key factors that give us a good range of relevant results to work with and scope it in further with individual customer preferences. On top of that, we use AI to recommend complementary articles. </a:t>
            </a:r>
          </a:p>
          <a:p>
            <a:endParaRPr lang="en-SG"/>
          </a:p>
        </p:txBody>
      </p:sp>
    </p:spTree>
    <p:extLst>
      <p:ext uri="{BB962C8B-B14F-4D97-AF65-F5344CB8AC3E}">
        <p14:creationId xmlns:p14="http://schemas.microsoft.com/office/powerpoint/2010/main" val="2065735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493499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8d6a5a17f7_0_11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8d6a5a17f7_0_1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8d6b8bf2b3_0_1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8d6b8bf2b3_0_1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267026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56378" y="1372763"/>
            <a:ext cx="4874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Font typeface="Anton"/>
              <a:buNone/>
              <a:defRPr sz="6500">
                <a:latin typeface="Anton"/>
                <a:ea typeface="Anton"/>
                <a:cs typeface="Anton"/>
                <a:sym typeface="Anton"/>
              </a:defRPr>
            </a:lvl1pPr>
            <a:lvl2pPr lvl="1" algn="ctr">
              <a:spcBef>
                <a:spcPts val="0"/>
              </a:spcBef>
              <a:spcAft>
                <a:spcPts val="0"/>
              </a:spcAft>
              <a:buSzPts val="6500"/>
              <a:buFont typeface="Oswald"/>
              <a:buNone/>
              <a:defRPr sz="6500" b="1">
                <a:latin typeface="Oswald"/>
                <a:ea typeface="Oswald"/>
                <a:cs typeface="Oswald"/>
                <a:sym typeface="Oswald"/>
              </a:defRPr>
            </a:lvl2pPr>
            <a:lvl3pPr lvl="2" algn="ctr">
              <a:spcBef>
                <a:spcPts val="0"/>
              </a:spcBef>
              <a:spcAft>
                <a:spcPts val="0"/>
              </a:spcAft>
              <a:buSzPts val="6500"/>
              <a:buFont typeface="Oswald"/>
              <a:buNone/>
              <a:defRPr sz="6500" b="1">
                <a:latin typeface="Oswald"/>
                <a:ea typeface="Oswald"/>
                <a:cs typeface="Oswald"/>
                <a:sym typeface="Oswald"/>
              </a:defRPr>
            </a:lvl3pPr>
            <a:lvl4pPr lvl="3" algn="ctr">
              <a:spcBef>
                <a:spcPts val="0"/>
              </a:spcBef>
              <a:spcAft>
                <a:spcPts val="0"/>
              </a:spcAft>
              <a:buSzPts val="6500"/>
              <a:buFont typeface="Oswald"/>
              <a:buNone/>
              <a:defRPr sz="6500" b="1">
                <a:latin typeface="Oswald"/>
                <a:ea typeface="Oswald"/>
                <a:cs typeface="Oswald"/>
                <a:sym typeface="Oswald"/>
              </a:defRPr>
            </a:lvl4pPr>
            <a:lvl5pPr lvl="4" algn="ctr">
              <a:spcBef>
                <a:spcPts val="0"/>
              </a:spcBef>
              <a:spcAft>
                <a:spcPts val="0"/>
              </a:spcAft>
              <a:buSzPts val="6500"/>
              <a:buFont typeface="Oswald"/>
              <a:buNone/>
              <a:defRPr sz="6500" b="1">
                <a:latin typeface="Oswald"/>
                <a:ea typeface="Oswald"/>
                <a:cs typeface="Oswald"/>
                <a:sym typeface="Oswald"/>
              </a:defRPr>
            </a:lvl5pPr>
            <a:lvl6pPr lvl="5" algn="ctr">
              <a:spcBef>
                <a:spcPts val="0"/>
              </a:spcBef>
              <a:spcAft>
                <a:spcPts val="0"/>
              </a:spcAft>
              <a:buSzPts val="6500"/>
              <a:buFont typeface="Oswald"/>
              <a:buNone/>
              <a:defRPr sz="6500" b="1">
                <a:latin typeface="Oswald"/>
                <a:ea typeface="Oswald"/>
                <a:cs typeface="Oswald"/>
                <a:sym typeface="Oswald"/>
              </a:defRPr>
            </a:lvl6pPr>
            <a:lvl7pPr lvl="6" algn="ctr">
              <a:spcBef>
                <a:spcPts val="0"/>
              </a:spcBef>
              <a:spcAft>
                <a:spcPts val="0"/>
              </a:spcAft>
              <a:buSzPts val="6500"/>
              <a:buFont typeface="Oswald"/>
              <a:buNone/>
              <a:defRPr sz="6500" b="1">
                <a:latin typeface="Oswald"/>
                <a:ea typeface="Oswald"/>
                <a:cs typeface="Oswald"/>
                <a:sym typeface="Oswald"/>
              </a:defRPr>
            </a:lvl7pPr>
            <a:lvl8pPr lvl="7" algn="ctr">
              <a:spcBef>
                <a:spcPts val="0"/>
              </a:spcBef>
              <a:spcAft>
                <a:spcPts val="0"/>
              </a:spcAft>
              <a:buSzPts val="6500"/>
              <a:buFont typeface="Oswald"/>
              <a:buNone/>
              <a:defRPr sz="6500" b="1">
                <a:latin typeface="Oswald"/>
                <a:ea typeface="Oswald"/>
                <a:cs typeface="Oswald"/>
                <a:sym typeface="Oswald"/>
              </a:defRPr>
            </a:lvl8pPr>
            <a:lvl9pPr lvl="8" algn="ctr">
              <a:spcBef>
                <a:spcPts val="0"/>
              </a:spcBef>
              <a:spcAft>
                <a:spcPts val="0"/>
              </a:spcAft>
              <a:buSzPts val="6500"/>
              <a:buFont typeface="Oswald"/>
              <a:buNone/>
              <a:defRPr sz="6500" b="1">
                <a:latin typeface="Oswald"/>
                <a:ea typeface="Oswald"/>
                <a:cs typeface="Oswald"/>
                <a:sym typeface="Oswald"/>
              </a:defRPr>
            </a:lvl9pPr>
          </a:lstStyle>
          <a:p>
            <a:endParaRPr/>
          </a:p>
        </p:txBody>
      </p:sp>
      <p:sp>
        <p:nvSpPr>
          <p:cNvPr id="10" name="Google Shape;10;p2"/>
          <p:cNvSpPr txBox="1">
            <a:spLocks noGrp="1"/>
          </p:cNvSpPr>
          <p:nvPr>
            <p:ph type="subTitle" idx="1"/>
          </p:nvPr>
        </p:nvSpPr>
        <p:spPr>
          <a:xfrm>
            <a:off x="4016425" y="3365138"/>
            <a:ext cx="3954300" cy="40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600"/>
              <a:buFont typeface="Muli"/>
              <a:buNone/>
              <a:defRPr sz="1600">
                <a:solidFill>
                  <a:schemeClr val="accent3"/>
                </a:solidFill>
                <a:latin typeface="Muli"/>
                <a:ea typeface="Muli"/>
                <a:cs typeface="Muli"/>
                <a:sym typeface="Mul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6198115" y="2513137"/>
            <a:ext cx="5182272"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8500" y="4530925"/>
            <a:ext cx="507575" cy="57400"/>
          </a:xfrm>
          <a:custGeom>
            <a:avLst/>
            <a:gdLst/>
            <a:ahLst/>
            <a:cxnLst/>
            <a:rect l="l" t="t" r="r" b="b"/>
            <a:pathLst>
              <a:path w="20303" h="2296" extrusionOk="0">
                <a:moveTo>
                  <a:pt x="4549" y="0"/>
                </a:moveTo>
                <a:lnTo>
                  <a:pt x="2308" y="2023"/>
                </a:lnTo>
                <a:lnTo>
                  <a:pt x="137" y="62"/>
                </a:lnTo>
                <a:lnTo>
                  <a:pt x="0" y="211"/>
                </a:lnTo>
                <a:lnTo>
                  <a:pt x="2308" y="2296"/>
                </a:lnTo>
                <a:lnTo>
                  <a:pt x="4549" y="273"/>
                </a:lnTo>
                <a:lnTo>
                  <a:pt x="6790" y="2296"/>
                </a:lnTo>
                <a:lnTo>
                  <a:pt x="9032" y="273"/>
                </a:lnTo>
                <a:lnTo>
                  <a:pt x="11271" y="2296"/>
                </a:lnTo>
                <a:lnTo>
                  <a:pt x="13512" y="273"/>
                </a:lnTo>
                <a:lnTo>
                  <a:pt x="15753" y="2296"/>
                </a:lnTo>
                <a:lnTo>
                  <a:pt x="17995" y="273"/>
                </a:lnTo>
                <a:lnTo>
                  <a:pt x="20168" y="2236"/>
                </a:lnTo>
                <a:lnTo>
                  <a:pt x="20302" y="2085"/>
                </a:lnTo>
                <a:lnTo>
                  <a:pt x="17995" y="0"/>
                </a:lnTo>
                <a:lnTo>
                  <a:pt x="15753" y="2023"/>
                </a:lnTo>
                <a:lnTo>
                  <a:pt x="13512" y="0"/>
                </a:lnTo>
                <a:lnTo>
                  <a:pt x="11271" y="2023"/>
                </a:lnTo>
                <a:lnTo>
                  <a:pt x="9032" y="0"/>
                </a:lnTo>
                <a:lnTo>
                  <a:pt x="6790" y="2023"/>
                </a:lnTo>
                <a:lnTo>
                  <a:pt x="45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451287" y="4221200"/>
            <a:ext cx="1353648" cy="67686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91650" y="5234775"/>
            <a:ext cx="91075" cy="5075"/>
          </a:xfrm>
          <a:custGeom>
            <a:avLst/>
            <a:gdLst/>
            <a:ahLst/>
            <a:cxnLst/>
            <a:rect l="l" t="t" r="r" b="b"/>
            <a:pathLst>
              <a:path w="3643" h="203" extrusionOk="0">
                <a:moveTo>
                  <a:pt x="0" y="0"/>
                </a:moveTo>
                <a:lnTo>
                  <a:pt x="0" y="203"/>
                </a:lnTo>
                <a:lnTo>
                  <a:pt x="3643" y="203"/>
                </a:lnTo>
                <a:lnTo>
                  <a:pt x="36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0"/>
            <a:ext cx="2802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7906350" y="-117900"/>
            <a:ext cx="137050" cy="784925"/>
            <a:chOff x="6734550" y="3486475"/>
            <a:chExt cx="137050" cy="784925"/>
          </a:xfrm>
        </p:grpSpPr>
        <p:sp>
          <p:nvSpPr>
            <p:cNvPr id="17" name="Google Shape;17;p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7702775" y="4327325"/>
            <a:ext cx="544200" cy="54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SECTION_HEADER_2">
    <p:bg>
      <p:bgPr>
        <a:solidFill>
          <a:schemeClr val="accent1"/>
        </a:solidFill>
        <a:effectLst/>
      </p:bgPr>
    </p:bg>
    <p:spTree>
      <p:nvGrpSpPr>
        <p:cNvPr id="1" name="Shape 273"/>
        <p:cNvGrpSpPr/>
        <p:nvPr/>
      </p:nvGrpSpPr>
      <p:grpSpPr>
        <a:xfrm>
          <a:off x="0" y="0"/>
          <a:ext cx="0" cy="0"/>
          <a:chOff x="0" y="0"/>
          <a:chExt cx="0" cy="0"/>
        </a:xfrm>
      </p:grpSpPr>
      <p:sp>
        <p:nvSpPr>
          <p:cNvPr id="274" name="Google Shape;274;p16"/>
          <p:cNvSpPr/>
          <p:nvPr/>
        </p:nvSpPr>
        <p:spPr>
          <a:xfrm rot="5400000">
            <a:off x="750325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rot="5400000">
            <a:off x="7342473" y="4765013"/>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txBox="1">
            <a:spLocks noGrp="1"/>
          </p:cNvSpPr>
          <p:nvPr>
            <p:ph type="ctrTitle"/>
          </p:nvPr>
        </p:nvSpPr>
        <p:spPr>
          <a:xfrm>
            <a:off x="5006883" y="1351242"/>
            <a:ext cx="3888300" cy="2402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77" name="Google Shape;277;p16"/>
          <p:cNvSpPr txBox="1">
            <a:spLocks noGrp="1"/>
          </p:cNvSpPr>
          <p:nvPr>
            <p:ph type="title" idx="2" hasCustomPrompt="1"/>
          </p:nvPr>
        </p:nvSpPr>
        <p:spPr>
          <a:xfrm>
            <a:off x="3343875" y="1896042"/>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278" name="Google Shape;278;p16"/>
          <p:cNvSpPr/>
          <p:nvPr/>
        </p:nvSpPr>
        <p:spPr>
          <a:xfrm>
            <a:off x="0" y="-2275"/>
            <a:ext cx="2568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16"/>
          <p:cNvGrpSpPr/>
          <p:nvPr/>
        </p:nvGrpSpPr>
        <p:grpSpPr>
          <a:xfrm rot="-5400000">
            <a:off x="3679888" y="78513"/>
            <a:ext cx="137050" cy="784925"/>
            <a:chOff x="6734550" y="3486475"/>
            <a:chExt cx="137050" cy="784925"/>
          </a:xfrm>
        </p:grpSpPr>
        <p:sp>
          <p:nvSpPr>
            <p:cNvPr id="280" name="Google Shape;280;p1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4">
  <p:cSld name="SECTION_HEADER_1_2">
    <p:bg>
      <p:bgPr>
        <a:solidFill>
          <a:schemeClr val="lt1"/>
        </a:solidFill>
        <a:effectLst/>
      </p:bgPr>
    </p:bg>
    <p:spTree>
      <p:nvGrpSpPr>
        <p:cNvPr id="1" name="Shape 290"/>
        <p:cNvGrpSpPr/>
        <p:nvPr/>
      </p:nvGrpSpPr>
      <p:grpSpPr>
        <a:xfrm>
          <a:off x="0" y="0"/>
          <a:ext cx="0" cy="0"/>
          <a:chOff x="0" y="0"/>
          <a:chExt cx="0" cy="0"/>
        </a:xfrm>
      </p:grpSpPr>
      <p:sp>
        <p:nvSpPr>
          <p:cNvPr id="291" name="Google Shape;291;p17"/>
          <p:cNvSpPr txBox="1">
            <a:spLocks noGrp="1"/>
          </p:cNvSpPr>
          <p:nvPr>
            <p:ph type="ctrTitle"/>
          </p:nvPr>
        </p:nvSpPr>
        <p:spPr>
          <a:xfrm>
            <a:off x="3859471" y="3028313"/>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92" name="Google Shape;292;p17"/>
          <p:cNvSpPr/>
          <p:nvPr/>
        </p:nvSpPr>
        <p:spPr>
          <a:xfrm>
            <a:off x="8093550" y="3161375"/>
            <a:ext cx="848100" cy="198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rot="5400000">
            <a:off x="8731239" y="1559137"/>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rot="-5400000">
            <a:off x="279889" y="3485487"/>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txBox="1">
            <a:spLocks noGrp="1"/>
          </p:cNvSpPr>
          <p:nvPr>
            <p:ph type="title" idx="2" hasCustomPrompt="1"/>
          </p:nvPr>
        </p:nvSpPr>
        <p:spPr>
          <a:xfrm>
            <a:off x="2190903" y="3157613"/>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grpSp>
        <p:nvGrpSpPr>
          <p:cNvPr id="299" name="Google Shape;299;p17"/>
          <p:cNvGrpSpPr/>
          <p:nvPr/>
        </p:nvGrpSpPr>
        <p:grpSpPr>
          <a:xfrm rot="-5400000">
            <a:off x="644688" y="78513"/>
            <a:ext cx="137050" cy="784925"/>
            <a:chOff x="6734550" y="3486475"/>
            <a:chExt cx="137050" cy="784925"/>
          </a:xfrm>
        </p:grpSpPr>
        <p:sp>
          <p:nvSpPr>
            <p:cNvPr id="300" name="Google Shape;300;p1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5">
  <p:cSld name="SECTION_HEADER_1_1">
    <p:bg>
      <p:bgPr>
        <a:solidFill>
          <a:schemeClr val="lt1"/>
        </a:solidFill>
        <a:effectLst/>
      </p:bgPr>
    </p:bg>
    <p:spTree>
      <p:nvGrpSpPr>
        <p:cNvPr id="1" name="Shape 310"/>
        <p:cNvGrpSpPr/>
        <p:nvPr/>
      </p:nvGrpSpPr>
      <p:grpSpPr>
        <a:xfrm>
          <a:off x="0" y="0"/>
          <a:ext cx="0" cy="0"/>
          <a:chOff x="0" y="0"/>
          <a:chExt cx="0" cy="0"/>
        </a:xfrm>
      </p:grpSpPr>
      <p:sp>
        <p:nvSpPr>
          <p:cNvPr id="311" name="Google Shape;311;p18"/>
          <p:cNvSpPr/>
          <p:nvPr/>
        </p:nvSpPr>
        <p:spPr>
          <a:xfrm rot="5400000">
            <a:off x="750325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txBox="1">
            <a:spLocks noGrp="1"/>
          </p:cNvSpPr>
          <p:nvPr>
            <p:ph type="ctrTitle"/>
          </p:nvPr>
        </p:nvSpPr>
        <p:spPr>
          <a:xfrm>
            <a:off x="5006883" y="1786200"/>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313" name="Google Shape;313;p18"/>
          <p:cNvSpPr txBox="1">
            <a:spLocks noGrp="1"/>
          </p:cNvSpPr>
          <p:nvPr>
            <p:ph type="title" idx="2" hasCustomPrompt="1"/>
          </p:nvPr>
        </p:nvSpPr>
        <p:spPr>
          <a:xfrm>
            <a:off x="3354996" y="1915500"/>
            <a:ext cx="1571100" cy="1312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314" name="Google Shape;314;p18"/>
          <p:cNvSpPr/>
          <p:nvPr/>
        </p:nvSpPr>
        <p:spPr>
          <a:xfrm>
            <a:off x="0" y="-2275"/>
            <a:ext cx="2568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rot="5400000">
            <a:off x="8534615" y="2318218"/>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8"/>
          <p:cNvGrpSpPr/>
          <p:nvPr/>
        </p:nvGrpSpPr>
        <p:grpSpPr>
          <a:xfrm rot="-5400000">
            <a:off x="3679888" y="4138438"/>
            <a:ext cx="137050" cy="784925"/>
            <a:chOff x="6734550" y="3486475"/>
            <a:chExt cx="137050" cy="784925"/>
          </a:xfrm>
        </p:grpSpPr>
        <p:sp>
          <p:nvSpPr>
            <p:cNvPr id="317" name="Google Shape;317;p1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ONE_COLUMN_TEXT_2">
    <p:spTree>
      <p:nvGrpSpPr>
        <p:cNvPr id="1" name="Shape 327"/>
        <p:cNvGrpSpPr/>
        <p:nvPr/>
      </p:nvGrpSpPr>
      <p:grpSpPr>
        <a:xfrm>
          <a:off x="0" y="0"/>
          <a:ext cx="0" cy="0"/>
          <a:chOff x="0" y="0"/>
          <a:chExt cx="0" cy="0"/>
        </a:xfrm>
      </p:grpSpPr>
      <p:sp>
        <p:nvSpPr>
          <p:cNvPr id="328" name="Google Shape;328;p19"/>
          <p:cNvSpPr txBox="1">
            <a:spLocks noGrp="1"/>
          </p:cNvSpPr>
          <p:nvPr>
            <p:ph type="title"/>
          </p:nvPr>
        </p:nvSpPr>
        <p:spPr>
          <a:xfrm>
            <a:off x="5142777" y="811250"/>
            <a:ext cx="3292200" cy="494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329" name="Google Shape;329;p19"/>
          <p:cNvSpPr/>
          <p:nvPr/>
        </p:nvSpPr>
        <p:spPr>
          <a:xfrm>
            <a:off x="-74" y="0"/>
            <a:ext cx="91440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19"/>
          <p:cNvGrpSpPr/>
          <p:nvPr/>
        </p:nvGrpSpPr>
        <p:grpSpPr>
          <a:xfrm>
            <a:off x="8735350" y="0"/>
            <a:ext cx="137050" cy="784925"/>
            <a:chOff x="6734550" y="3486475"/>
            <a:chExt cx="137050" cy="784925"/>
          </a:xfrm>
        </p:grpSpPr>
        <p:sp>
          <p:nvSpPr>
            <p:cNvPr id="331" name="Google Shape;331;p19"/>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19"/>
          <p:cNvSpPr/>
          <p:nvPr/>
        </p:nvSpPr>
        <p:spPr>
          <a:xfrm rot="5400000">
            <a:off x="7830298" y="4825213"/>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txBox="1">
            <a:spLocks noGrp="1"/>
          </p:cNvSpPr>
          <p:nvPr>
            <p:ph type="title" idx="2"/>
          </p:nvPr>
        </p:nvSpPr>
        <p:spPr>
          <a:xfrm>
            <a:off x="5142777" y="4188725"/>
            <a:ext cx="3292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344" name="Google Shape;344;p19"/>
          <p:cNvSpPr txBox="1">
            <a:spLocks noGrp="1"/>
          </p:cNvSpPr>
          <p:nvPr>
            <p:ph type="title" idx="3"/>
          </p:nvPr>
        </p:nvSpPr>
        <p:spPr>
          <a:xfrm>
            <a:off x="5142775" y="1714475"/>
            <a:ext cx="3292200" cy="85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345" name="Google Shape;345;p19"/>
          <p:cNvSpPr/>
          <p:nvPr/>
        </p:nvSpPr>
        <p:spPr>
          <a:xfrm>
            <a:off x="507873" y="4394075"/>
            <a:ext cx="410700" cy="41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_ONLY_2">
    <p:spTree>
      <p:nvGrpSpPr>
        <p:cNvPr id="1" name="Shape 397"/>
        <p:cNvGrpSpPr/>
        <p:nvPr/>
      </p:nvGrpSpPr>
      <p:grpSpPr>
        <a:xfrm>
          <a:off x="0" y="0"/>
          <a:ext cx="0" cy="0"/>
          <a:chOff x="0" y="0"/>
          <a:chExt cx="0" cy="0"/>
        </a:xfrm>
      </p:grpSpPr>
      <p:sp>
        <p:nvSpPr>
          <p:cNvPr id="398" name="Google Shape;398;p23"/>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401" name="Google Shape;401;p23"/>
          <p:cNvSpPr txBox="1">
            <a:spLocks noGrp="1"/>
          </p:cNvSpPr>
          <p:nvPr>
            <p:ph type="title" idx="2"/>
          </p:nvPr>
        </p:nvSpPr>
        <p:spPr>
          <a:xfrm>
            <a:off x="713188" y="2822325"/>
            <a:ext cx="23775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02" name="Google Shape;402;p23"/>
          <p:cNvSpPr txBox="1">
            <a:spLocks noGrp="1"/>
          </p:cNvSpPr>
          <p:nvPr>
            <p:ph type="title" idx="3"/>
          </p:nvPr>
        </p:nvSpPr>
        <p:spPr>
          <a:xfrm>
            <a:off x="713200" y="3161200"/>
            <a:ext cx="2377500" cy="86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03" name="Google Shape;403;p23"/>
          <p:cNvSpPr txBox="1">
            <a:spLocks noGrp="1"/>
          </p:cNvSpPr>
          <p:nvPr>
            <p:ph type="title" idx="4"/>
          </p:nvPr>
        </p:nvSpPr>
        <p:spPr>
          <a:xfrm>
            <a:off x="3383200" y="2822325"/>
            <a:ext cx="23775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04" name="Google Shape;404;p23"/>
          <p:cNvSpPr txBox="1">
            <a:spLocks noGrp="1"/>
          </p:cNvSpPr>
          <p:nvPr>
            <p:ph type="title" idx="5"/>
          </p:nvPr>
        </p:nvSpPr>
        <p:spPr>
          <a:xfrm>
            <a:off x="3383213" y="3161200"/>
            <a:ext cx="2377500" cy="86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05" name="Google Shape;405;p23"/>
          <p:cNvSpPr txBox="1">
            <a:spLocks noGrp="1"/>
          </p:cNvSpPr>
          <p:nvPr>
            <p:ph type="title" idx="6"/>
          </p:nvPr>
        </p:nvSpPr>
        <p:spPr>
          <a:xfrm>
            <a:off x="6053213" y="2822325"/>
            <a:ext cx="23775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06" name="Google Shape;406;p23"/>
          <p:cNvSpPr txBox="1">
            <a:spLocks noGrp="1"/>
          </p:cNvSpPr>
          <p:nvPr>
            <p:ph type="title" idx="7"/>
          </p:nvPr>
        </p:nvSpPr>
        <p:spPr>
          <a:xfrm>
            <a:off x="6053225" y="3161200"/>
            <a:ext cx="2377500" cy="86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07" name="Google Shape;407;p23"/>
          <p:cNvSpPr/>
          <p:nvPr/>
        </p:nvSpPr>
        <p:spPr>
          <a:xfrm rot="10800000">
            <a:off x="1" y="-91399"/>
            <a:ext cx="1360924" cy="1360924"/>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3"/>
          <p:cNvGrpSpPr/>
          <p:nvPr/>
        </p:nvGrpSpPr>
        <p:grpSpPr>
          <a:xfrm rot="10800000">
            <a:off x="4503475" y="4803300"/>
            <a:ext cx="137050" cy="784925"/>
            <a:chOff x="6734550" y="3486475"/>
            <a:chExt cx="137050" cy="784925"/>
          </a:xfrm>
        </p:grpSpPr>
        <p:sp>
          <p:nvSpPr>
            <p:cNvPr id="409" name="Google Shape;409;p2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reserve="1" userDrawn="1">
  <p:cSld name="1_Title and six columns">
    <p:spTree>
      <p:nvGrpSpPr>
        <p:cNvPr id="1" name="Shape 442"/>
        <p:cNvGrpSpPr/>
        <p:nvPr/>
      </p:nvGrpSpPr>
      <p:grpSpPr>
        <a:xfrm>
          <a:off x="0" y="0"/>
          <a:ext cx="0" cy="0"/>
          <a:chOff x="0" y="0"/>
          <a:chExt cx="0" cy="0"/>
        </a:xfrm>
      </p:grpSpPr>
      <p:sp>
        <p:nvSpPr>
          <p:cNvPr id="443" name="Google Shape;443;p25"/>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445" name="Google Shape;445;p25"/>
          <p:cNvSpPr txBox="1">
            <a:spLocks noGrp="1"/>
          </p:cNvSpPr>
          <p:nvPr>
            <p:ph type="title" idx="2"/>
          </p:nvPr>
        </p:nvSpPr>
        <p:spPr>
          <a:xfrm>
            <a:off x="713137" y="1559926"/>
            <a:ext cx="7785969" cy="512143"/>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46" name="Google Shape;446;p25"/>
          <p:cNvSpPr txBox="1">
            <a:spLocks noGrp="1"/>
          </p:cNvSpPr>
          <p:nvPr>
            <p:ph type="title" idx="3"/>
          </p:nvPr>
        </p:nvSpPr>
        <p:spPr>
          <a:xfrm>
            <a:off x="713137" y="2304828"/>
            <a:ext cx="7785969" cy="865766"/>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57" name="Google Shape;457;p25"/>
          <p:cNvSpPr/>
          <p:nvPr/>
        </p:nvSpPr>
        <p:spPr>
          <a:xfrm rot="5400000">
            <a:off x="-392142" y="662668"/>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rot="5400000">
            <a:off x="287564" y="1529112"/>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5"/>
          <p:cNvGrpSpPr/>
          <p:nvPr/>
        </p:nvGrpSpPr>
        <p:grpSpPr>
          <a:xfrm>
            <a:off x="8735350" y="0"/>
            <a:ext cx="137050" cy="784925"/>
            <a:chOff x="6734550" y="3486475"/>
            <a:chExt cx="137050" cy="784925"/>
          </a:xfrm>
        </p:grpSpPr>
        <p:sp>
          <p:nvSpPr>
            <p:cNvPr id="460" name="Google Shape;460;p25"/>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25"/>
          <p:cNvSpPr/>
          <p:nvPr/>
        </p:nvSpPr>
        <p:spPr>
          <a:xfrm rot="8575118">
            <a:off x="8430777" y="4816244"/>
            <a:ext cx="864158" cy="43210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0235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userDrawn="1">
  <p:cSld name="ONE_COLUMN_TEXT_1_1">
    <p:spTree>
      <p:nvGrpSpPr>
        <p:cNvPr id="1" name="Shape 442"/>
        <p:cNvGrpSpPr/>
        <p:nvPr/>
      </p:nvGrpSpPr>
      <p:grpSpPr>
        <a:xfrm>
          <a:off x="0" y="0"/>
          <a:ext cx="0" cy="0"/>
          <a:chOff x="0" y="0"/>
          <a:chExt cx="0" cy="0"/>
        </a:xfrm>
      </p:grpSpPr>
      <p:sp>
        <p:nvSpPr>
          <p:cNvPr id="443" name="Google Shape;443;p25"/>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445" name="Google Shape;445;p25"/>
          <p:cNvSpPr txBox="1">
            <a:spLocks noGrp="1"/>
          </p:cNvSpPr>
          <p:nvPr>
            <p:ph type="title" idx="2"/>
          </p:nvPr>
        </p:nvSpPr>
        <p:spPr>
          <a:xfrm>
            <a:off x="713138" y="2026975"/>
            <a:ext cx="2103000" cy="28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46" name="Google Shape;446;p25"/>
          <p:cNvSpPr txBox="1">
            <a:spLocks noGrp="1"/>
          </p:cNvSpPr>
          <p:nvPr>
            <p:ph type="title" idx="3"/>
          </p:nvPr>
        </p:nvSpPr>
        <p:spPr>
          <a:xfrm>
            <a:off x="713138" y="2304828"/>
            <a:ext cx="2103000" cy="48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47" name="Google Shape;447;p25"/>
          <p:cNvSpPr txBox="1">
            <a:spLocks noGrp="1"/>
          </p:cNvSpPr>
          <p:nvPr>
            <p:ph type="title" idx="4"/>
          </p:nvPr>
        </p:nvSpPr>
        <p:spPr>
          <a:xfrm>
            <a:off x="3520475" y="2026975"/>
            <a:ext cx="2103000" cy="29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48" name="Google Shape;448;p25"/>
          <p:cNvSpPr txBox="1">
            <a:spLocks noGrp="1"/>
          </p:cNvSpPr>
          <p:nvPr>
            <p:ph type="title" idx="5"/>
          </p:nvPr>
        </p:nvSpPr>
        <p:spPr>
          <a:xfrm>
            <a:off x="3520475" y="2306066"/>
            <a:ext cx="2103000" cy="49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49" name="Google Shape;449;p25"/>
          <p:cNvSpPr txBox="1">
            <a:spLocks noGrp="1"/>
          </p:cNvSpPr>
          <p:nvPr>
            <p:ph type="title" idx="6"/>
          </p:nvPr>
        </p:nvSpPr>
        <p:spPr>
          <a:xfrm>
            <a:off x="6327813" y="2026975"/>
            <a:ext cx="2103000" cy="28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50" name="Google Shape;450;p25"/>
          <p:cNvSpPr txBox="1">
            <a:spLocks noGrp="1"/>
          </p:cNvSpPr>
          <p:nvPr>
            <p:ph type="title" idx="7"/>
          </p:nvPr>
        </p:nvSpPr>
        <p:spPr>
          <a:xfrm>
            <a:off x="6327813" y="2304828"/>
            <a:ext cx="2103000" cy="48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51" name="Google Shape;451;p25"/>
          <p:cNvSpPr txBox="1">
            <a:spLocks noGrp="1"/>
          </p:cNvSpPr>
          <p:nvPr>
            <p:ph type="title" idx="8"/>
          </p:nvPr>
        </p:nvSpPr>
        <p:spPr>
          <a:xfrm>
            <a:off x="713138" y="3828325"/>
            <a:ext cx="2103000" cy="29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52" name="Google Shape;452;p25"/>
          <p:cNvSpPr txBox="1">
            <a:spLocks noGrp="1"/>
          </p:cNvSpPr>
          <p:nvPr>
            <p:ph type="title" idx="9"/>
          </p:nvPr>
        </p:nvSpPr>
        <p:spPr>
          <a:xfrm>
            <a:off x="713138" y="4107416"/>
            <a:ext cx="2103000" cy="49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53" name="Google Shape;453;p25"/>
          <p:cNvSpPr txBox="1">
            <a:spLocks noGrp="1"/>
          </p:cNvSpPr>
          <p:nvPr>
            <p:ph type="title" idx="13"/>
          </p:nvPr>
        </p:nvSpPr>
        <p:spPr>
          <a:xfrm>
            <a:off x="3520475" y="3828325"/>
            <a:ext cx="2103000" cy="28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54" name="Google Shape;454;p25"/>
          <p:cNvSpPr txBox="1">
            <a:spLocks noGrp="1"/>
          </p:cNvSpPr>
          <p:nvPr>
            <p:ph type="title" idx="14"/>
          </p:nvPr>
        </p:nvSpPr>
        <p:spPr>
          <a:xfrm>
            <a:off x="3520475" y="4106178"/>
            <a:ext cx="2103000" cy="48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55" name="Google Shape;455;p25"/>
          <p:cNvSpPr txBox="1">
            <a:spLocks noGrp="1"/>
          </p:cNvSpPr>
          <p:nvPr>
            <p:ph type="title" idx="15"/>
          </p:nvPr>
        </p:nvSpPr>
        <p:spPr>
          <a:xfrm>
            <a:off x="6327813" y="3828325"/>
            <a:ext cx="2103000" cy="29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456" name="Google Shape;456;p25"/>
          <p:cNvSpPr txBox="1">
            <a:spLocks noGrp="1"/>
          </p:cNvSpPr>
          <p:nvPr>
            <p:ph type="title" idx="16"/>
          </p:nvPr>
        </p:nvSpPr>
        <p:spPr>
          <a:xfrm>
            <a:off x="6327813" y="4107416"/>
            <a:ext cx="2103000" cy="49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457" name="Google Shape;457;p25"/>
          <p:cNvSpPr/>
          <p:nvPr/>
        </p:nvSpPr>
        <p:spPr>
          <a:xfrm rot="5400000">
            <a:off x="-392142" y="662668"/>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rot="5400000">
            <a:off x="287564" y="1529112"/>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5"/>
          <p:cNvGrpSpPr/>
          <p:nvPr/>
        </p:nvGrpSpPr>
        <p:grpSpPr>
          <a:xfrm>
            <a:off x="8735350" y="0"/>
            <a:ext cx="137050" cy="784925"/>
            <a:chOff x="6734550" y="3486475"/>
            <a:chExt cx="137050" cy="784925"/>
          </a:xfrm>
        </p:grpSpPr>
        <p:sp>
          <p:nvSpPr>
            <p:cNvPr id="460" name="Google Shape;460;p25"/>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25"/>
          <p:cNvSpPr/>
          <p:nvPr/>
        </p:nvSpPr>
        <p:spPr>
          <a:xfrm rot="8575118">
            <a:off x="8430777" y="4816244"/>
            <a:ext cx="864158" cy="43210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lt1"/>
        </a:solidFill>
        <a:effectLst/>
      </p:bgPr>
    </p:bg>
    <p:spTree>
      <p:nvGrpSpPr>
        <p:cNvPr id="1" name="Shape 471"/>
        <p:cNvGrpSpPr/>
        <p:nvPr/>
      </p:nvGrpSpPr>
      <p:grpSpPr>
        <a:xfrm>
          <a:off x="0" y="0"/>
          <a:ext cx="0" cy="0"/>
          <a:chOff x="0" y="0"/>
          <a:chExt cx="0" cy="0"/>
        </a:xfrm>
      </p:grpSpPr>
      <p:sp>
        <p:nvSpPr>
          <p:cNvPr id="472" name="Google Shape;472;p26"/>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rot="10800000">
            <a:off x="1" y="-91399"/>
            <a:ext cx="1360924" cy="1360924"/>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26"/>
          <p:cNvGrpSpPr/>
          <p:nvPr/>
        </p:nvGrpSpPr>
        <p:grpSpPr>
          <a:xfrm rot="-5400000">
            <a:off x="4503450" y="4509525"/>
            <a:ext cx="137050" cy="784925"/>
            <a:chOff x="6734550" y="3486475"/>
            <a:chExt cx="137050" cy="784925"/>
          </a:xfrm>
        </p:grpSpPr>
        <p:sp>
          <p:nvSpPr>
            <p:cNvPr id="475" name="Google Shape;475;p2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1"/>
        </a:solidFill>
        <a:effectLst/>
      </p:bgPr>
    </p:bg>
    <p:spTree>
      <p:nvGrpSpPr>
        <p:cNvPr id="1" name="Shape 48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BLANK_1_1_1">
    <p:bg>
      <p:bgPr>
        <a:solidFill>
          <a:schemeClr val="accent1"/>
        </a:solidFill>
        <a:effectLst/>
      </p:bgPr>
    </p:bg>
    <p:spTree>
      <p:nvGrpSpPr>
        <p:cNvPr id="1" name="Shape 486"/>
        <p:cNvGrpSpPr/>
        <p:nvPr/>
      </p:nvGrpSpPr>
      <p:grpSpPr>
        <a:xfrm>
          <a:off x="0" y="0"/>
          <a:ext cx="0" cy="0"/>
          <a:chOff x="0" y="0"/>
          <a:chExt cx="0" cy="0"/>
        </a:xfrm>
      </p:grpSpPr>
      <p:sp>
        <p:nvSpPr>
          <p:cNvPr id="487" name="Google Shape;487;p28"/>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8"/>
          <p:cNvGrpSpPr/>
          <p:nvPr/>
        </p:nvGrpSpPr>
        <p:grpSpPr>
          <a:xfrm rot="-5400000">
            <a:off x="7629638" y="-111387"/>
            <a:ext cx="137050" cy="784925"/>
            <a:chOff x="6734550" y="3486475"/>
            <a:chExt cx="137050" cy="784925"/>
          </a:xfrm>
        </p:grpSpPr>
        <p:sp>
          <p:nvSpPr>
            <p:cNvPr id="491" name="Google Shape;491;p2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8"/>
          <p:cNvSpPr/>
          <p:nvPr/>
        </p:nvSpPr>
        <p:spPr>
          <a:xfrm>
            <a:off x="3830214"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8"/>
        <p:cNvGrpSpPr/>
        <p:nvPr/>
      </p:nvGrpSpPr>
      <p:grpSpPr>
        <a:xfrm>
          <a:off x="0" y="0"/>
          <a:ext cx="0" cy="0"/>
          <a:chOff x="0" y="0"/>
          <a:chExt cx="0" cy="0"/>
        </a:xfrm>
      </p:grpSpPr>
      <p:sp>
        <p:nvSpPr>
          <p:cNvPr id="29" name="Google Shape;29;p3"/>
          <p:cNvSpPr/>
          <p:nvPr/>
        </p:nvSpPr>
        <p:spPr>
          <a:xfrm>
            <a:off x="6575400" y="-2275"/>
            <a:ext cx="2568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ctrTitle"/>
          </p:nvPr>
        </p:nvSpPr>
        <p:spPr>
          <a:xfrm>
            <a:off x="2284325" y="1786200"/>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31" name="Google Shape;31;p3"/>
          <p:cNvSpPr/>
          <p:nvPr/>
        </p:nvSpPr>
        <p:spPr>
          <a:xfrm rot="5400000">
            <a:off x="-95044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413585" y="2318218"/>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title" idx="2" hasCustomPrompt="1"/>
          </p:nvPr>
        </p:nvSpPr>
        <p:spPr>
          <a:xfrm>
            <a:off x="713225" y="1915500"/>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grpSp>
        <p:nvGrpSpPr>
          <p:cNvPr id="34" name="Google Shape;34;p3"/>
          <p:cNvGrpSpPr/>
          <p:nvPr/>
        </p:nvGrpSpPr>
        <p:grpSpPr>
          <a:xfrm rot="-5400000">
            <a:off x="1037150" y="4138438"/>
            <a:ext cx="137050" cy="784925"/>
            <a:chOff x="6734550" y="3486475"/>
            <a:chExt cx="137050" cy="784925"/>
          </a:xfrm>
        </p:grpSpPr>
        <p:sp>
          <p:nvSpPr>
            <p:cNvPr id="35" name="Google Shape;35;p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LANK_2">
    <p:bg>
      <p:bgPr>
        <a:solidFill>
          <a:schemeClr val="dk1"/>
        </a:solidFill>
        <a:effectLst/>
      </p:bgPr>
    </p:bg>
    <p:spTree>
      <p:nvGrpSpPr>
        <p:cNvPr id="1" name="Shape 50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4">
  <p:cSld name="BLANK_2_1">
    <p:bg>
      <p:bgPr>
        <a:solidFill>
          <a:schemeClr val="dk1"/>
        </a:solidFill>
        <a:effectLst/>
      </p:bgPr>
    </p:bg>
    <p:spTree>
      <p:nvGrpSpPr>
        <p:cNvPr id="1" name="Shape 503"/>
        <p:cNvGrpSpPr/>
        <p:nvPr/>
      </p:nvGrpSpPr>
      <p:grpSpPr>
        <a:xfrm>
          <a:off x="0" y="0"/>
          <a:ext cx="0" cy="0"/>
          <a:chOff x="0" y="0"/>
          <a:chExt cx="0" cy="0"/>
        </a:xfrm>
      </p:grpSpPr>
      <p:sp>
        <p:nvSpPr>
          <p:cNvPr id="504" name="Google Shape;504;p30"/>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rot="5400000">
            <a:off x="8495867"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rot="-5400000">
            <a:off x="-216033"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5400000">
            <a:off x="1037150" y="4462925"/>
            <a:ext cx="137050" cy="784925"/>
            <a:chOff x="6734550" y="3486475"/>
            <a:chExt cx="137050" cy="784925"/>
          </a:xfrm>
        </p:grpSpPr>
        <p:sp>
          <p:nvSpPr>
            <p:cNvPr id="508" name="Google Shape;508;p3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0"/>
          <p:cNvSpPr/>
          <p:nvPr/>
        </p:nvSpPr>
        <p:spPr>
          <a:xfrm>
            <a:off x="7418875" y="4786850"/>
            <a:ext cx="10119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3">
  <p:cSld name="TITLE_ONLY_1_1">
    <p:bg>
      <p:bgPr>
        <a:solidFill>
          <a:schemeClr val="accent1"/>
        </a:solidFill>
        <a:effectLst/>
      </p:bgPr>
    </p:bg>
    <p:spTree>
      <p:nvGrpSpPr>
        <p:cNvPr id="1" name="Shape 574"/>
        <p:cNvGrpSpPr/>
        <p:nvPr/>
      </p:nvGrpSpPr>
      <p:grpSpPr>
        <a:xfrm>
          <a:off x="0" y="0"/>
          <a:ext cx="0" cy="0"/>
          <a:chOff x="0" y="0"/>
          <a:chExt cx="0" cy="0"/>
        </a:xfrm>
      </p:grpSpPr>
      <p:sp>
        <p:nvSpPr>
          <p:cNvPr id="575" name="Google Shape;575;p34"/>
          <p:cNvSpPr/>
          <p:nvPr/>
        </p:nvSpPr>
        <p:spPr>
          <a:xfrm>
            <a:off x="-75" y="539500"/>
            <a:ext cx="8430900" cy="4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rot="5400000">
            <a:off x="8724223" y="877423"/>
            <a:ext cx="130055"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579" name="Google Shape;579;p34"/>
          <p:cNvGrpSpPr/>
          <p:nvPr/>
        </p:nvGrpSpPr>
        <p:grpSpPr>
          <a:xfrm rot="-5400000">
            <a:off x="143375" y="4431163"/>
            <a:ext cx="137050" cy="784925"/>
            <a:chOff x="6734550" y="3486475"/>
            <a:chExt cx="137050" cy="784925"/>
          </a:xfrm>
        </p:grpSpPr>
        <p:sp>
          <p:nvSpPr>
            <p:cNvPr id="580" name="Google Shape;580;p34"/>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34"/>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4">
  <p:cSld name="ONE_COLUMN_TEXT_4">
    <p:spTree>
      <p:nvGrpSpPr>
        <p:cNvPr id="1" name="Shape 626"/>
        <p:cNvGrpSpPr/>
        <p:nvPr/>
      </p:nvGrpSpPr>
      <p:grpSpPr>
        <a:xfrm>
          <a:off x="0" y="0"/>
          <a:ext cx="0" cy="0"/>
          <a:chOff x="0" y="0"/>
          <a:chExt cx="0" cy="0"/>
        </a:xfrm>
      </p:grpSpPr>
      <p:sp>
        <p:nvSpPr>
          <p:cNvPr id="627" name="Google Shape;627;p37"/>
          <p:cNvSpPr/>
          <p:nvPr/>
        </p:nvSpPr>
        <p:spPr>
          <a:xfrm>
            <a:off x="0" y="1958100"/>
            <a:ext cx="4357200" cy="122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txBox="1">
            <a:spLocks noGrp="1"/>
          </p:cNvSpPr>
          <p:nvPr>
            <p:ph type="title"/>
          </p:nvPr>
        </p:nvSpPr>
        <p:spPr>
          <a:xfrm>
            <a:off x="713225" y="2177075"/>
            <a:ext cx="3470100" cy="7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629" name="Google Shape;629;p37"/>
          <p:cNvGrpSpPr/>
          <p:nvPr/>
        </p:nvGrpSpPr>
        <p:grpSpPr>
          <a:xfrm>
            <a:off x="8735350" y="0"/>
            <a:ext cx="137050" cy="784925"/>
            <a:chOff x="6734550" y="3486475"/>
            <a:chExt cx="137050" cy="784925"/>
          </a:xfrm>
        </p:grpSpPr>
        <p:sp>
          <p:nvSpPr>
            <p:cNvPr id="630" name="Google Shape;630;p3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37"/>
          <p:cNvSpPr/>
          <p:nvPr/>
        </p:nvSpPr>
        <p:spPr>
          <a:xfrm rot="5400000">
            <a:off x="7662623" y="4625138"/>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713224" y="3"/>
            <a:ext cx="1472854" cy="7364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TITLE_ONLY_1_2">
    <p:bg>
      <p:bgPr>
        <a:solidFill>
          <a:schemeClr val="accent1"/>
        </a:solidFill>
        <a:effectLst/>
      </p:bgPr>
    </p:bg>
    <p:spTree>
      <p:nvGrpSpPr>
        <p:cNvPr id="1" name="Shape 642"/>
        <p:cNvGrpSpPr/>
        <p:nvPr/>
      </p:nvGrpSpPr>
      <p:grpSpPr>
        <a:xfrm>
          <a:off x="0" y="0"/>
          <a:ext cx="0" cy="0"/>
          <a:chOff x="0" y="0"/>
          <a:chExt cx="0" cy="0"/>
        </a:xfrm>
      </p:grpSpPr>
      <p:sp>
        <p:nvSpPr>
          <p:cNvPr id="643" name="Google Shape;643;p38"/>
          <p:cNvSpPr/>
          <p:nvPr/>
        </p:nvSpPr>
        <p:spPr>
          <a:xfrm>
            <a:off x="-75" y="539500"/>
            <a:ext cx="8430900" cy="4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rot="5400000">
            <a:off x="8724223" y="877423"/>
            <a:ext cx="130055"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647" name="Google Shape;647;p38"/>
          <p:cNvGrpSpPr/>
          <p:nvPr/>
        </p:nvGrpSpPr>
        <p:grpSpPr>
          <a:xfrm rot="-5400000">
            <a:off x="644688" y="-121425"/>
            <a:ext cx="137050" cy="784925"/>
            <a:chOff x="6734550" y="3486475"/>
            <a:chExt cx="137050" cy="784925"/>
          </a:xfrm>
        </p:grpSpPr>
        <p:sp>
          <p:nvSpPr>
            <p:cNvPr id="648" name="Google Shape;648;p3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38"/>
          <p:cNvSpPr/>
          <p:nvPr/>
        </p:nvSpPr>
        <p:spPr>
          <a:xfrm rot="5400000">
            <a:off x="-4" y="4520150"/>
            <a:ext cx="618779" cy="618779"/>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0" y="2801325"/>
            <a:ext cx="9144000" cy="84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790600" y="2123475"/>
            <a:ext cx="1650000" cy="2260200"/>
          </a:xfrm>
          <a:prstGeom prst="rect">
            <a:avLst/>
          </a:prstGeom>
          <a:solidFill>
            <a:schemeClr val="lt1"/>
          </a:solid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3749075" y="2123475"/>
            <a:ext cx="1645800" cy="2203500"/>
          </a:xfrm>
          <a:prstGeom prst="rect">
            <a:avLst/>
          </a:prstGeom>
          <a:solidFill>
            <a:schemeClr val="lt1"/>
          </a:solid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6703350" y="2123475"/>
            <a:ext cx="1645800" cy="2203500"/>
          </a:xfrm>
          <a:prstGeom prst="rect">
            <a:avLst/>
          </a:prstGeom>
          <a:solidFill>
            <a:schemeClr val="lt1"/>
          </a:solidFill>
          <a:ln w="152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txBox="1">
            <a:spLocks noGrp="1"/>
          </p:cNvSpPr>
          <p:nvPr>
            <p:ph type="title" idx="2"/>
          </p:nvPr>
        </p:nvSpPr>
        <p:spPr>
          <a:xfrm>
            <a:off x="3875675" y="2785175"/>
            <a:ext cx="13926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664" name="Google Shape;664;p38"/>
          <p:cNvSpPr txBox="1">
            <a:spLocks noGrp="1"/>
          </p:cNvSpPr>
          <p:nvPr>
            <p:ph type="title" idx="3"/>
          </p:nvPr>
        </p:nvSpPr>
        <p:spPr>
          <a:xfrm>
            <a:off x="3875675" y="3138577"/>
            <a:ext cx="1392600" cy="74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665" name="Google Shape;665;p38"/>
          <p:cNvSpPr txBox="1">
            <a:spLocks noGrp="1"/>
          </p:cNvSpPr>
          <p:nvPr>
            <p:ph type="title" idx="4"/>
          </p:nvPr>
        </p:nvSpPr>
        <p:spPr>
          <a:xfrm>
            <a:off x="919300" y="2785175"/>
            <a:ext cx="13926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666" name="Google Shape;666;p38"/>
          <p:cNvSpPr txBox="1">
            <a:spLocks noGrp="1"/>
          </p:cNvSpPr>
          <p:nvPr>
            <p:ph type="title" idx="5"/>
          </p:nvPr>
        </p:nvSpPr>
        <p:spPr>
          <a:xfrm>
            <a:off x="919300" y="3138577"/>
            <a:ext cx="1392600" cy="74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667" name="Google Shape;667;p38"/>
          <p:cNvSpPr txBox="1">
            <a:spLocks noGrp="1"/>
          </p:cNvSpPr>
          <p:nvPr>
            <p:ph type="title" idx="6"/>
          </p:nvPr>
        </p:nvSpPr>
        <p:spPr>
          <a:xfrm>
            <a:off x="6832050" y="2785175"/>
            <a:ext cx="13926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668" name="Google Shape;668;p38"/>
          <p:cNvSpPr txBox="1">
            <a:spLocks noGrp="1"/>
          </p:cNvSpPr>
          <p:nvPr>
            <p:ph type="title" idx="7"/>
          </p:nvPr>
        </p:nvSpPr>
        <p:spPr>
          <a:xfrm>
            <a:off x="6832050" y="3138577"/>
            <a:ext cx="1392600" cy="74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6"/>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82" name="Google Shape;82;p6"/>
          <p:cNvSpPr/>
          <p:nvPr/>
        </p:nvSpPr>
        <p:spPr>
          <a:xfrm rot="10800000">
            <a:off x="1" y="-91399"/>
            <a:ext cx="1360924" cy="1360924"/>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6"/>
          <p:cNvGrpSpPr/>
          <p:nvPr/>
        </p:nvGrpSpPr>
        <p:grpSpPr>
          <a:xfrm rot="-5400000">
            <a:off x="4503450" y="4509525"/>
            <a:ext cx="137050" cy="784925"/>
            <a:chOff x="6734550" y="3486475"/>
            <a:chExt cx="137050" cy="784925"/>
          </a:xfrm>
        </p:grpSpPr>
        <p:sp>
          <p:nvSpPr>
            <p:cNvPr id="84" name="Google Shape;84;p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7"/>
          <p:cNvSpPr/>
          <p:nvPr/>
        </p:nvSpPr>
        <p:spPr>
          <a:xfrm rot="10800000">
            <a:off x="-64" y="4551440"/>
            <a:ext cx="2572779"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713225" y="2028000"/>
            <a:ext cx="3470100" cy="49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97" name="Google Shape;97;p7"/>
          <p:cNvSpPr txBox="1">
            <a:spLocks noGrp="1"/>
          </p:cNvSpPr>
          <p:nvPr>
            <p:ph type="title" idx="2"/>
          </p:nvPr>
        </p:nvSpPr>
        <p:spPr>
          <a:xfrm>
            <a:off x="713225" y="2462350"/>
            <a:ext cx="3470100" cy="102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98" name="Google Shape;98;p7"/>
          <p:cNvSpPr/>
          <p:nvPr/>
        </p:nvSpPr>
        <p:spPr>
          <a:xfrm>
            <a:off x="-74" y="0"/>
            <a:ext cx="91440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8735350" y="0"/>
            <a:ext cx="137050" cy="784925"/>
            <a:chOff x="6734550" y="3486475"/>
            <a:chExt cx="137050" cy="784925"/>
          </a:xfrm>
        </p:grpSpPr>
        <p:sp>
          <p:nvSpPr>
            <p:cNvPr id="100" name="Google Shape;100;p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7"/>
          <p:cNvSpPr/>
          <p:nvPr/>
        </p:nvSpPr>
        <p:spPr>
          <a:xfrm rot="5400000">
            <a:off x="7662623" y="4625138"/>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2437323" y="892750"/>
            <a:ext cx="410700" cy="41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12"/>
        <p:cNvGrpSpPr/>
        <p:nvPr/>
      </p:nvGrpSpPr>
      <p:grpSpPr>
        <a:xfrm>
          <a:off x="0" y="0"/>
          <a:ext cx="0" cy="0"/>
          <a:chOff x="0" y="0"/>
          <a:chExt cx="0" cy="0"/>
        </a:xfrm>
      </p:grpSpPr>
      <p:sp>
        <p:nvSpPr>
          <p:cNvPr id="113" name="Google Shape;113;p8"/>
          <p:cNvSpPr txBox="1">
            <a:spLocks noGrp="1"/>
          </p:cNvSpPr>
          <p:nvPr>
            <p:ph type="ctrTitle"/>
          </p:nvPr>
        </p:nvSpPr>
        <p:spPr>
          <a:xfrm>
            <a:off x="2134803" y="1543163"/>
            <a:ext cx="48744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500"/>
              <a:buFont typeface="Anton"/>
              <a:buNone/>
              <a:defRPr sz="6500">
                <a:latin typeface="Anton"/>
                <a:ea typeface="Anton"/>
                <a:cs typeface="Anton"/>
                <a:sym typeface="Anton"/>
              </a:defRPr>
            </a:lvl1pPr>
            <a:lvl2pPr lvl="1" algn="ctr" rtl="0">
              <a:spcBef>
                <a:spcPts val="0"/>
              </a:spcBef>
              <a:spcAft>
                <a:spcPts val="0"/>
              </a:spcAft>
              <a:buSzPts val="6500"/>
              <a:buFont typeface="Oswald"/>
              <a:buNone/>
              <a:defRPr sz="6500" b="1">
                <a:latin typeface="Oswald"/>
                <a:ea typeface="Oswald"/>
                <a:cs typeface="Oswald"/>
                <a:sym typeface="Oswald"/>
              </a:defRPr>
            </a:lvl2pPr>
            <a:lvl3pPr lvl="2" algn="ctr" rtl="0">
              <a:spcBef>
                <a:spcPts val="0"/>
              </a:spcBef>
              <a:spcAft>
                <a:spcPts val="0"/>
              </a:spcAft>
              <a:buSzPts val="6500"/>
              <a:buFont typeface="Oswald"/>
              <a:buNone/>
              <a:defRPr sz="6500" b="1">
                <a:latin typeface="Oswald"/>
                <a:ea typeface="Oswald"/>
                <a:cs typeface="Oswald"/>
                <a:sym typeface="Oswald"/>
              </a:defRPr>
            </a:lvl3pPr>
            <a:lvl4pPr lvl="3" algn="ctr" rtl="0">
              <a:spcBef>
                <a:spcPts val="0"/>
              </a:spcBef>
              <a:spcAft>
                <a:spcPts val="0"/>
              </a:spcAft>
              <a:buSzPts val="6500"/>
              <a:buFont typeface="Oswald"/>
              <a:buNone/>
              <a:defRPr sz="6500" b="1">
                <a:latin typeface="Oswald"/>
                <a:ea typeface="Oswald"/>
                <a:cs typeface="Oswald"/>
                <a:sym typeface="Oswald"/>
              </a:defRPr>
            </a:lvl4pPr>
            <a:lvl5pPr lvl="4" algn="ctr" rtl="0">
              <a:spcBef>
                <a:spcPts val="0"/>
              </a:spcBef>
              <a:spcAft>
                <a:spcPts val="0"/>
              </a:spcAft>
              <a:buSzPts val="6500"/>
              <a:buFont typeface="Oswald"/>
              <a:buNone/>
              <a:defRPr sz="6500" b="1">
                <a:latin typeface="Oswald"/>
                <a:ea typeface="Oswald"/>
                <a:cs typeface="Oswald"/>
                <a:sym typeface="Oswald"/>
              </a:defRPr>
            </a:lvl5pPr>
            <a:lvl6pPr lvl="5" algn="ctr" rtl="0">
              <a:spcBef>
                <a:spcPts val="0"/>
              </a:spcBef>
              <a:spcAft>
                <a:spcPts val="0"/>
              </a:spcAft>
              <a:buSzPts val="6500"/>
              <a:buFont typeface="Oswald"/>
              <a:buNone/>
              <a:defRPr sz="6500" b="1">
                <a:latin typeface="Oswald"/>
                <a:ea typeface="Oswald"/>
                <a:cs typeface="Oswald"/>
                <a:sym typeface="Oswald"/>
              </a:defRPr>
            </a:lvl6pPr>
            <a:lvl7pPr lvl="6" algn="ctr" rtl="0">
              <a:spcBef>
                <a:spcPts val="0"/>
              </a:spcBef>
              <a:spcAft>
                <a:spcPts val="0"/>
              </a:spcAft>
              <a:buSzPts val="6500"/>
              <a:buFont typeface="Oswald"/>
              <a:buNone/>
              <a:defRPr sz="6500" b="1">
                <a:latin typeface="Oswald"/>
                <a:ea typeface="Oswald"/>
                <a:cs typeface="Oswald"/>
                <a:sym typeface="Oswald"/>
              </a:defRPr>
            </a:lvl7pPr>
            <a:lvl8pPr lvl="7" algn="ctr" rtl="0">
              <a:spcBef>
                <a:spcPts val="0"/>
              </a:spcBef>
              <a:spcAft>
                <a:spcPts val="0"/>
              </a:spcAft>
              <a:buSzPts val="6500"/>
              <a:buFont typeface="Oswald"/>
              <a:buNone/>
              <a:defRPr sz="6500" b="1">
                <a:latin typeface="Oswald"/>
                <a:ea typeface="Oswald"/>
                <a:cs typeface="Oswald"/>
                <a:sym typeface="Oswald"/>
              </a:defRPr>
            </a:lvl8pPr>
            <a:lvl9pPr lvl="8" algn="ctr" rtl="0">
              <a:spcBef>
                <a:spcPts val="0"/>
              </a:spcBef>
              <a:spcAft>
                <a:spcPts val="0"/>
              </a:spcAft>
              <a:buSzPts val="6500"/>
              <a:buFont typeface="Oswald"/>
              <a:buNone/>
              <a:defRPr sz="6500" b="1">
                <a:latin typeface="Oswald"/>
                <a:ea typeface="Oswald"/>
                <a:cs typeface="Oswald"/>
                <a:sym typeface="Oswald"/>
              </a:defRPr>
            </a:lvl9pPr>
          </a:lstStyle>
          <a:p>
            <a:endParaRPr/>
          </a:p>
        </p:txBody>
      </p:sp>
      <p:sp>
        <p:nvSpPr>
          <p:cNvPr id="114" name="Google Shape;114;p8"/>
          <p:cNvSpPr/>
          <p:nvPr/>
        </p:nvSpPr>
        <p:spPr>
          <a:xfrm rot="-5400000">
            <a:off x="-389938" y="4128250"/>
            <a:ext cx="1353648" cy="67686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5400000">
            <a:off x="750325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400000">
            <a:off x="7342473" y="4765013"/>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8"/>
          <p:cNvGrpSpPr/>
          <p:nvPr/>
        </p:nvGrpSpPr>
        <p:grpSpPr>
          <a:xfrm rot="-5400000">
            <a:off x="644700" y="-121562"/>
            <a:ext cx="137050" cy="784925"/>
            <a:chOff x="6734550" y="3486475"/>
            <a:chExt cx="137050" cy="784925"/>
          </a:xfrm>
        </p:grpSpPr>
        <p:sp>
          <p:nvSpPr>
            <p:cNvPr id="118" name="Google Shape;118;p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3651800" y="4222325"/>
            <a:ext cx="3888300" cy="377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130" name="Google Shape;130;p9"/>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ctrTitle" idx="2"/>
          </p:nvPr>
        </p:nvSpPr>
        <p:spPr>
          <a:xfrm>
            <a:off x="3666500" y="2651225"/>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133" name="Google Shape;133;p9"/>
          <p:cNvSpPr txBox="1">
            <a:spLocks noGrp="1"/>
          </p:cNvSpPr>
          <p:nvPr>
            <p:ph type="title" idx="3" hasCustomPrompt="1"/>
          </p:nvPr>
        </p:nvSpPr>
        <p:spPr>
          <a:xfrm>
            <a:off x="2086900" y="2969425"/>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134" name="Google Shape;134;p9"/>
          <p:cNvSpPr/>
          <p:nvPr/>
        </p:nvSpPr>
        <p:spPr>
          <a:xfrm>
            <a:off x="8093550" y="3161375"/>
            <a:ext cx="848100" cy="198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5400000">
            <a:off x="1033850" y="-406500"/>
            <a:ext cx="848100" cy="29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rot="-5400000">
            <a:off x="7969788" y="668938"/>
            <a:ext cx="137050" cy="784925"/>
            <a:chOff x="6734550" y="3486475"/>
            <a:chExt cx="137050" cy="784925"/>
          </a:xfrm>
        </p:grpSpPr>
        <p:sp>
          <p:nvSpPr>
            <p:cNvPr id="138" name="Google Shape;138;p9"/>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userDrawn="1">
  <p:cSld name="ONE_COLUMN_TEXT_1">
    <p:spTree>
      <p:nvGrpSpPr>
        <p:cNvPr id="1" name="Shape 185"/>
        <p:cNvGrpSpPr/>
        <p:nvPr/>
      </p:nvGrpSpPr>
      <p:grpSpPr>
        <a:xfrm>
          <a:off x="0" y="0"/>
          <a:ext cx="0" cy="0"/>
          <a:chOff x="0" y="0"/>
          <a:chExt cx="0" cy="0"/>
        </a:xfrm>
      </p:grpSpPr>
      <p:grpSp>
        <p:nvGrpSpPr>
          <p:cNvPr id="186" name="Google Shape;186;p13"/>
          <p:cNvGrpSpPr/>
          <p:nvPr userDrawn="1"/>
        </p:nvGrpSpPr>
        <p:grpSpPr>
          <a:xfrm>
            <a:off x="1552075" y="1676241"/>
            <a:ext cx="6039850" cy="0"/>
            <a:chOff x="1551988" y="1658575"/>
            <a:chExt cx="6039850" cy="0"/>
          </a:xfrm>
        </p:grpSpPr>
        <p:grpSp>
          <p:nvGrpSpPr>
            <p:cNvPr id="187" name="Google Shape;187;p13"/>
            <p:cNvGrpSpPr/>
            <p:nvPr/>
          </p:nvGrpSpPr>
          <p:grpSpPr>
            <a:xfrm>
              <a:off x="1551988" y="1658575"/>
              <a:ext cx="866600" cy="0"/>
              <a:chOff x="1546813" y="1658575"/>
              <a:chExt cx="866600" cy="0"/>
            </a:xfrm>
          </p:grpSpPr>
          <p:cxnSp>
            <p:nvCxnSpPr>
              <p:cNvPr id="188" name="Google Shape;188;p13"/>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89" name="Google Shape;189;p13"/>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0" name="Google Shape;190;p13"/>
            <p:cNvGrpSpPr/>
            <p:nvPr/>
          </p:nvGrpSpPr>
          <p:grpSpPr>
            <a:xfrm>
              <a:off x="4138613" y="1658575"/>
              <a:ext cx="866600" cy="0"/>
              <a:chOff x="4138613" y="1658575"/>
              <a:chExt cx="866600" cy="0"/>
            </a:xfrm>
          </p:grpSpPr>
          <p:cxnSp>
            <p:nvCxnSpPr>
              <p:cNvPr id="191" name="Google Shape;191;p13"/>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2" name="Google Shape;192;p13"/>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3" name="Google Shape;193;p13"/>
            <p:cNvGrpSpPr/>
            <p:nvPr/>
          </p:nvGrpSpPr>
          <p:grpSpPr>
            <a:xfrm>
              <a:off x="6725238" y="1658575"/>
              <a:ext cx="866600" cy="0"/>
              <a:chOff x="6730413" y="1658575"/>
              <a:chExt cx="866600" cy="0"/>
            </a:xfrm>
          </p:grpSpPr>
          <p:cxnSp>
            <p:nvCxnSpPr>
              <p:cNvPr id="194" name="Google Shape;194;p13"/>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5" name="Google Shape;195;p13"/>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sp>
        <p:nvSpPr>
          <p:cNvPr id="205" name="Google Shape;205;p13"/>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206" name="Google Shape;206;p13"/>
          <p:cNvSpPr txBox="1">
            <a:spLocks noGrp="1"/>
          </p:cNvSpPr>
          <p:nvPr>
            <p:ph type="title" idx="2" hasCustomPrompt="1"/>
          </p:nvPr>
        </p:nvSpPr>
        <p:spPr>
          <a:xfrm>
            <a:off x="150258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07" name="Google Shape;207;p13"/>
          <p:cNvSpPr txBox="1">
            <a:spLocks noGrp="1"/>
          </p:cNvSpPr>
          <p:nvPr>
            <p:ph type="title" idx="3"/>
          </p:nvPr>
        </p:nvSpPr>
        <p:spPr>
          <a:xfrm>
            <a:off x="713138" y="1861900"/>
            <a:ext cx="2544300" cy="353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Font typeface="Muli"/>
              <a:buNone/>
              <a:defRPr sz="1600">
                <a:latin typeface="Muli"/>
                <a:ea typeface="Muli"/>
                <a:cs typeface="Muli"/>
                <a:sym typeface="Muli"/>
              </a:defRPr>
            </a:lvl1pPr>
            <a:lvl2pPr lvl="1" algn="ctr">
              <a:spcBef>
                <a:spcPts val="0"/>
              </a:spcBef>
              <a:spcAft>
                <a:spcPts val="0"/>
              </a:spcAft>
              <a:buSzPts val="2800"/>
              <a:buFont typeface="Muli"/>
              <a:buNone/>
              <a:defRPr>
                <a:latin typeface="Muli"/>
                <a:ea typeface="Muli"/>
                <a:cs typeface="Muli"/>
                <a:sym typeface="Muli"/>
              </a:defRPr>
            </a:lvl2pPr>
            <a:lvl3pPr lvl="2" algn="ctr">
              <a:spcBef>
                <a:spcPts val="0"/>
              </a:spcBef>
              <a:spcAft>
                <a:spcPts val="0"/>
              </a:spcAft>
              <a:buSzPts val="2800"/>
              <a:buFont typeface="Muli"/>
              <a:buNone/>
              <a:defRPr>
                <a:latin typeface="Muli"/>
                <a:ea typeface="Muli"/>
                <a:cs typeface="Muli"/>
                <a:sym typeface="Muli"/>
              </a:defRPr>
            </a:lvl3pPr>
            <a:lvl4pPr lvl="3" algn="ctr">
              <a:spcBef>
                <a:spcPts val="0"/>
              </a:spcBef>
              <a:spcAft>
                <a:spcPts val="0"/>
              </a:spcAft>
              <a:buSzPts val="2800"/>
              <a:buFont typeface="Muli"/>
              <a:buNone/>
              <a:defRPr>
                <a:latin typeface="Muli"/>
                <a:ea typeface="Muli"/>
                <a:cs typeface="Muli"/>
                <a:sym typeface="Muli"/>
              </a:defRPr>
            </a:lvl4pPr>
            <a:lvl5pPr lvl="4" algn="ctr">
              <a:spcBef>
                <a:spcPts val="0"/>
              </a:spcBef>
              <a:spcAft>
                <a:spcPts val="0"/>
              </a:spcAft>
              <a:buSzPts val="2800"/>
              <a:buFont typeface="Muli"/>
              <a:buNone/>
              <a:defRPr>
                <a:latin typeface="Muli"/>
                <a:ea typeface="Muli"/>
                <a:cs typeface="Muli"/>
                <a:sym typeface="Muli"/>
              </a:defRPr>
            </a:lvl5pPr>
            <a:lvl6pPr lvl="5" algn="ctr">
              <a:spcBef>
                <a:spcPts val="0"/>
              </a:spcBef>
              <a:spcAft>
                <a:spcPts val="0"/>
              </a:spcAft>
              <a:buSzPts val="2800"/>
              <a:buFont typeface="Muli"/>
              <a:buNone/>
              <a:defRPr>
                <a:latin typeface="Muli"/>
                <a:ea typeface="Muli"/>
                <a:cs typeface="Muli"/>
                <a:sym typeface="Muli"/>
              </a:defRPr>
            </a:lvl6pPr>
            <a:lvl7pPr lvl="6" algn="ctr">
              <a:spcBef>
                <a:spcPts val="0"/>
              </a:spcBef>
              <a:spcAft>
                <a:spcPts val="0"/>
              </a:spcAft>
              <a:buSzPts val="2800"/>
              <a:buFont typeface="Muli"/>
              <a:buNone/>
              <a:defRPr>
                <a:latin typeface="Muli"/>
                <a:ea typeface="Muli"/>
                <a:cs typeface="Muli"/>
                <a:sym typeface="Muli"/>
              </a:defRPr>
            </a:lvl7pPr>
            <a:lvl8pPr lvl="7" algn="ctr">
              <a:spcBef>
                <a:spcPts val="0"/>
              </a:spcBef>
              <a:spcAft>
                <a:spcPts val="0"/>
              </a:spcAft>
              <a:buSzPts val="2800"/>
              <a:buFont typeface="Muli"/>
              <a:buNone/>
              <a:defRPr>
                <a:latin typeface="Muli"/>
                <a:ea typeface="Muli"/>
                <a:cs typeface="Muli"/>
                <a:sym typeface="Muli"/>
              </a:defRPr>
            </a:lvl8pPr>
            <a:lvl9pPr lvl="8" algn="ctr">
              <a:spcBef>
                <a:spcPts val="0"/>
              </a:spcBef>
              <a:spcAft>
                <a:spcPts val="0"/>
              </a:spcAft>
              <a:buSzPts val="2800"/>
              <a:buFont typeface="Muli"/>
              <a:buNone/>
              <a:defRPr>
                <a:latin typeface="Muli"/>
                <a:ea typeface="Muli"/>
                <a:cs typeface="Muli"/>
                <a:sym typeface="Muli"/>
              </a:defRPr>
            </a:lvl9pPr>
          </a:lstStyle>
          <a:p>
            <a:endParaRPr/>
          </a:p>
        </p:txBody>
      </p:sp>
      <p:sp>
        <p:nvSpPr>
          <p:cNvPr id="208" name="Google Shape;208;p13"/>
          <p:cNvSpPr txBox="1">
            <a:spLocks noGrp="1"/>
          </p:cNvSpPr>
          <p:nvPr>
            <p:ph type="title" idx="4"/>
          </p:nvPr>
        </p:nvSpPr>
        <p:spPr>
          <a:xfrm>
            <a:off x="71313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09" name="Google Shape;209;p13"/>
          <p:cNvSpPr txBox="1">
            <a:spLocks noGrp="1"/>
          </p:cNvSpPr>
          <p:nvPr>
            <p:ph type="title" idx="5" hasCustomPrompt="1"/>
          </p:nvPr>
        </p:nvSpPr>
        <p:spPr>
          <a:xfrm>
            <a:off x="4089213"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0" name="Google Shape;210;p13"/>
          <p:cNvSpPr txBox="1">
            <a:spLocks noGrp="1"/>
          </p:cNvSpPr>
          <p:nvPr>
            <p:ph type="title" idx="6"/>
          </p:nvPr>
        </p:nvSpPr>
        <p:spPr>
          <a:xfrm>
            <a:off x="3299763"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1" name="Google Shape;211;p13"/>
          <p:cNvSpPr txBox="1">
            <a:spLocks noGrp="1"/>
          </p:cNvSpPr>
          <p:nvPr>
            <p:ph type="title" idx="7"/>
          </p:nvPr>
        </p:nvSpPr>
        <p:spPr>
          <a:xfrm>
            <a:off x="3299763"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2" name="Google Shape;212;p13"/>
          <p:cNvSpPr txBox="1">
            <a:spLocks noGrp="1"/>
          </p:cNvSpPr>
          <p:nvPr>
            <p:ph type="title" idx="8" hasCustomPrompt="1"/>
          </p:nvPr>
        </p:nvSpPr>
        <p:spPr>
          <a:xfrm>
            <a:off x="667583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3" name="Google Shape;213;p13"/>
          <p:cNvSpPr txBox="1">
            <a:spLocks noGrp="1"/>
          </p:cNvSpPr>
          <p:nvPr>
            <p:ph type="title" idx="9"/>
          </p:nvPr>
        </p:nvSpPr>
        <p:spPr>
          <a:xfrm>
            <a:off x="5886388"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4" name="Google Shape;214;p13"/>
          <p:cNvSpPr txBox="1">
            <a:spLocks noGrp="1"/>
          </p:cNvSpPr>
          <p:nvPr>
            <p:ph type="title" idx="13"/>
          </p:nvPr>
        </p:nvSpPr>
        <p:spPr>
          <a:xfrm>
            <a:off x="588638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24" name="Google Shape;224;p13"/>
          <p:cNvSpPr/>
          <p:nvPr/>
        </p:nvSpPr>
        <p:spPr>
          <a:xfrm rot="5400000">
            <a:off x="8062115" y="4365389"/>
            <a:ext cx="1483522"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74" y="0"/>
            <a:ext cx="9144000" cy="12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5400000">
            <a:off x="-392142" y="662668"/>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5400000">
            <a:off x="287564" y="1529112"/>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3"/>
          <p:cNvGrpSpPr/>
          <p:nvPr/>
        </p:nvGrpSpPr>
        <p:grpSpPr>
          <a:xfrm>
            <a:off x="8735350" y="0"/>
            <a:ext cx="137050" cy="784925"/>
            <a:chOff x="6734550" y="3486475"/>
            <a:chExt cx="137050" cy="784925"/>
          </a:xfrm>
        </p:grpSpPr>
        <p:sp>
          <p:nvSpPr>
            <p:cNvPr id="229" name="Google Shape;229;p1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86;p13">
            <a:extLst>
              <a:ext uri="{FF2B5EF4-FFF2-40B4-BE49-F238E27FC236}">
                <a16:creationId xmlns:a16="http://schemas.microsoft.com/office/drawing/2014/main" id="{9BFE9F51-3ABA-4613-90FE-0CE02C5EF70F}"/>
              </a:ext>
            </a:extLst>
          </p:cNvPr>
          <p:cNvGrpSpPr/>
          <p:nvPr userDrawn="1"/>
        </p:nvGrpSpPr>
        <p:grpSpPr>
          <a:xfrm>
            <a:off x="1551988" y="3464500"/>
            <a:ext cx="6039850" cy="0"/>
            <a:chOff x="1551988" y="1658575"/>
            <a:chExt cx="6039850" cy="0"/>
          </a:xfrm>
        </p:grpSpPr>
        <p:grpSp>
          <p:nvGrpSpPr>
            <p:cNvPr id="50" name="Google Shape;187;p13">
              <a:extLst>
                <a:ext uri="{FF2B5EF4-FFF2-40B4-BE49-F238E27FC236}">
                  <a16:creationId xmlns:a16="http://schemas.microsoft.com/office/drawing/2014/main" id="{9288D204-5EA8-496B-8AAE-25C1C3EEC27D}"/>
                </a:ext>
              </a:extLst>
            </p:cNvPr>
            <p:cNvGrpSpPr/>
            <p:nvPr/>
          </p:nvGrpSpPr>
          <p:grpSpPr>
            <a:xfrm>
              <a:off x="1551988" y="1658575"/>
              <a:ext cx="866600" cy="0"/>
              <a:chOff x="1546813" y="1658575"/>
              <a:chExt cx="866600" cy="0"/>
            </a:xfrm>
          </p:grpSpPr>
          <p:cxnSp>
            <p:nvCxnSpPr>
              <p:cNvPr id="57" name="Google Shape;188;p13">
                <a:extLst>
                  <a:ext uri="{FF2B5EF4-FFF2-40B4-BE49-F238E27FC236}">
                    <a16:creationId xmlns:a16="http://schemas.microsoft.com/office/drawing/2014/main" id="{91149B1C-A438-409B-9094-91ABA1F86F3C}"/>
                  </a:ext>
                </a:extLst>
              </p:cNvPr>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58" name="Google Shape;189;p13">
                <a:extLst>
                  <a:ext uri="{FF2B5EF4-FFF2-40B4-BE49-F238E27FC236}">
                    <a16:creationId xmlns:a16="http://schemas.microsoft.com/office/drawing/2014/main" id="{AAA5CCF4-513F-44C4-BA35-895494E4CAC6}"/>
                  </a:ext>
                </a:extLst>
              </p:cNvPr>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51" name="Google Shape;190;p13">
              <a:extLst>
                <a:ext uri="{FF2B5EF4-FFF2-40B4-BE49-F238E27FC236}">
                  <a16:creationId xmlns:a16="http://schemas.microsoft.com/office/drawing/2014/main" id="{E1BB64AB-97FF-47F1-8B75-ADEC2DAA5BDB}"/>
                </a:ext>
              </a:extLst>
            </p:cNvPr>
            <p:cNvGrpSpPr/>
            <p:nvPr/>
          </p:nvGrpSpPr>
          <p:grpSpPr>
            <a:xfrm>
              <a:off x="4138613" y="1658575"/>
              <a:ext cx="866600" cy="0"/>
              <a:chOff x="4138613" y="1658575"/>
              <a:chExt cx="866600" cy="0"/>
            </a:xfrm>
          </p:grpSpPr>
          <p:cxnSp>
            <p:nvCxnSpPr>
              <p:cNvPr id="55" name="Google Shape;191;p13">
                <a:extLst>
                  <a:ext uri="{FF2B5EF4-FFF2-40B4-BE49-F238E27FC236}">
                    <a16:creationId xmlns:a16="http://schemas.microsoft.com/office/drawing/2014/main" id="{15B47018-6E59-41F6-90E5-510956D67DCB}"/>
                  </a:ext>
                </a:extLst>
              </p:cNvPr>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56" name="Google Shape;192;p13">
                <a:extLst>
                  <a:ext uri="{FF2B5EF4-FFF2-40B4-BE49-F238E27FC236}">
                    <a16:creationId xmlns:a16="http://schemas.microsoft.com/office/drawing/2014/main" id="{FD308510-C4E1-44D4-BF08-EAF7961335E4}"/>
                  </a:ext>
                </a:extLst>
              </p:cNvPr>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52" name="Google Shape;193;p13">
              <a:extLst>
                <a:ext uri="{FF2B5EF4-FFF2-40B4-BE49-F238E27FC236}">
                  <a16:creationId xmlns:a16="http://schemas.microsoft.com/office/drawing/2014/main" id="{DBB41E68-DA12-44F8-880F-7701C960B16C}"/>
                </a:ext>
              </a:extLst>
            </p:cNvPr>
            <p:cNvGrpSpPr/>
            <p:nvPr/>
          </p:nvGrpSpPr>
          <p:grpSpPr>
            <a:xfrm>
              <a:off x="6725238" y="1658575"/>
              <a:ext cx="866600" cy="0"/>
              <a:chOff x="6730413" y="1658575"/>
              <a:chExt cx="866600" cy="0"/>
            </a:xfrm>
          </p:grpSpPr>
          <p:cxnSp>
            <p:nvCxnSpPr>
              <p:cNvPr id="53" name="Google Shape;194;p13">
                <a:extLst>
                  <a:ext uri="{FF2B5EF4-FFF2-40B4-BE49-F238E27FC236}">
                    <a16:creationId xmlns:a16="http://schemas.microsoft.com/office/drawing/2014/main" id="{2B492045-19BC-4298-B81A-E505D1207255}"/>
                  </a:ext>
                </a:extLst>
              </p:cNvPr>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54" name="Google Shape;195;p13">
                <a:extLst>
                  <a:ext uri="{FF2B5EF4-FFF2-40B4-BE49-F238E27FC236}">
                    <a16:creationId xmlns:a16="http://schemas.microsoft.com/office/drawing/2014/main" id="{EECA8E64-C810-4970-ADDF-E42C9F0AE7F2}"/>
                  </a:ext>
                </a:extLst>
              </p:cNvPr>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sp>
        <p:nvSpPr>
          <p:cNvPr id="60" name="Google Shape;207;p13">
            <a:extLst>
              <a:ext uri="{FF2B5EF4-FFF2-40B4-BE49-F238E27FC236}">
                <a16:creationId xmlns:a16="http://schemas.microsoft.com/office/drawing/2014/main" id="{B1026400-9C55-4539-9002-76106DAB8D7A}"/>
              </a:ext>
            </a:extLst>
          </p:cNvPr>
          <p:cNvSpPr txBox="1">
            <a:spLocks/>
          </p:cNvSpPr>
          <p:nvPr userDrawn="1"/>
        </p:nvSpPr>
        <p:spPr>
          <a:xfrm>
            <a:off x="713138" y="3667825"/>
            <a:ext cx="2544300"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endParaRPr lang="en-SG"/>
          </a:p>
        </p:txBody>
      </p:sp>
      <p:sp>
        <p:nvSpPr>
          <p:cNvPr id="61" name="Google Shape;208;p13">
            <a:extLst>
              <a:ext uri="{FF2B5EF4-FFF2-40B4-BE49-F238E27FC236}">
                <a16:creationId xmlns:a16="http://schemas.microsoft.com/office/drawing/2014/main" id="{EFDA67D8-7DF7-458A-BDA4-FDE077158F35}"/>
              </a:ext>
            </a:extLst>
          </p:cNvPr>
          <p:cNvSpPr txBox="1">
            <a:spLocks/>
          </p:cNvSpPr>
          <p:nvPr userDrawn="1"/>
        </p:nvSpPr>
        <p:spPr>
          <a:xfrm>
            <a:off x="713138" y="4006700"/>
            <a:ext cx="2544300" cy="59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endParaRPr lang="en-SG"/>
          </a:p>
        </p:txBody>
      </p:sp>
      <p:sp>
        <p:nvSpPr>
          <p:cNvPr id="63" name="Google Shape;210;p13">
            <a:extLst>
              <a:ext uri="{FF2B5EF4-FFF2-40B4-BE49-F238E27FC236}">
                <a16:creationId xmlns:a16="http://schemas.microsoft.com/office/drawing/2014/main" id="{362ECC98-95DD-4C3B-99C1-F591B83D8CE2}"/>
              </a:ext>
            </a:extLst>
          </p:cNvPr>
          <p:cNvSpPr txBox="1">
            <a:spLocks/>
          </p:cNvSpPr>
          <p:nvPr userDrawn="1"/>
        </p:nvSpPr>
        <p:spPr>
          <a:xfrm>
            <a:off x="3278347" y="3667825"/>
            <a:ext cx="2544300"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endParaRPr lang="en-SG"/>
          </a:p>
        </p:txBody>
      </p:sp>
      <p:sp>
        <p:nvSpPr>
          <p:cNvPr id="64" name="Google Shape;211;p13">
            <a:extLst>
              <a:ext uri="{FF2B5EF4-FFF2-40B4-BE49-F238E27FC236}">
                <a16:creationId xmlns:a16="http://schemas.microsoft.com/office/drawing/2014/main" id="{B4B38979-C10A-44AA-AD41-9664EC105699}"/>
              </a:ext>
            </a:extLst>
          </p:cNvPr>
          <p:cNvSpPr txBox="1">
            <a:spLocks/>
          </p:cNvSpPr>
          <p:nvPr userDrawn="1"/>
        </p:nvSpPr>
        <p:spPr>
          <a:xfrm>
            <a:off x="3299763" y="4006700"/>
            <a:ext cx="2544300" cy="59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endParaRPr lang="en-SG"/>
          </a:p>
        </p:txBody>
      </p:sp>
      <p:sp>
        <p:nvSpPr>
          <p:cNvPr id="66" name="Google Shape;213;p13">
            <a:extLst>
              <a:ext uri="{FF2B5EF4-FFF2-40B4-BE49-F238E27FC236}">
                <a16:creationId xmlns:a16="http://schemas.microsoft.com/office/drawing/2014/main" id="{90DD73E9-E9BE-4A61-9616-4C558DC2F8A4}"/>
              </a:ext>
            </a:extLst>
          </p:cNvPr>
          <p:cNvSpPr txBox="1">
            <a:spLocks/>
          </p:cNvSpPr>
          <p:nvPr userDrawn="1"/>
        </p:nvSpPr>
        <p:spPr>
          <a:xfrm>
            <a:off x="5886388" y="3667825"/>
            <a:ext cx="2544300"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endParaRPr lang="en-SG"/>
          </a:p>
        </p:txBody>
      </p:sp>
      <p:sp>
        <p:nvSpPr>
          <p:cNvPr id="67" name="Google Shape;214;p13">
            <a:extLst>
              <a:ext uri="{FF2B5EF4-FFF2-40B4-BE49-F238E27FC236}">
                <a16:creationId xmlns:a16="http://schemas.microsoft.com/office/drawing/2014/main" id="{CF8978FA-537A-4A03-AC34-A4A7852AC499}"/>
              </a:ext>
            </a:extLst>
          </p:cNvPr>
          <p:cNvSpPr txBox="1">
            <a:spLocks/>
          </p:cNvSpPr>
          <p:nvPr userDrawn="1"/>
        </p:nvSpPr>
        <p:spPr>
          <a:xfrm>
            <a:off x="5886388" y="4006700"/>
            <a:ext cx="2544300" cy="59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endParaRPr lang="en-SG"/>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solidFill>
          <a:schemeClr val="lt1"/>
        </a:solidFill>
        <a:effectLst/>
      </p:bgPr>
    </p:bg>
    <p:spTree>
      <p:nvGrpSpPr>
        <p:cNvPr id="1" name="Shape 256"/>
        <p:cNvGrpSpPr/>
        <p:nvPr/>
      </p:nvGrpSpPr>
      <p:grpSpPr>
        <a:xfrm>
          <a:off x="0" y="0"/>
          <a:ext cx="0" cy="0"/>
          <a:chOff x="0" y="0"/>
          <a:chExt cx="0" cy="0"/>
        </a:xfrm>
      </p:grpSpPr>
      <p:sp>
        <p:nvSpPr>
          <p:cNvPr id="257" name="Google Shape;257;p15"/>
          <p:cNvSpPr/>
          <p:nvPr/>
        </p:nvSpPr>
        <p:spPr>
          <a:xfrm rot="5400000">
            <a:off x="-950445" y="-98041"/>
            <a:ext cx="2585666"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txBox="1">
            <a:spLocks noGrp="1"/>
          </p:cNvSpPr>
          <p:nvPr>
            <p:ph type="title" hasCustomPrompt="1"/>
          </p:nvPr>
        </p:nvSpPr>
        <p:spPr>
          <a:xfrm>
            <a:off x="609222" y="1888095"/>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8000"/>
              <a:buFont typeface="Oswald"/>
              <a:buNone/>
              <a:defRPr sz="8000" b="1">
                <a:solidFill>
                  <a:schemeClr val="accen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259" name="Google Shape;259;p15"/>
          <p:cNvSpPr/>
          <p:nvPr/>
        </p:nvSpPr>
        <p:spPr>
          <a:xfrm>
            <a:off x="6575400" y="-2275"/>
            <a:ext cx="2568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txBox="1">
            <a:spLocks noGrp="1"/>
          </p:cNvSpPr>
          <p:nvPr>
            <p:ph type="ctrTitle" idx="2"/>
          </p:nvPr>
        </p:nvSpPr>
        <p:spPr>
          <a:xfrm>
            <a:off x="2284325" y="1349595"/>
            <a:ext cx="3888300" cy="238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261" name="Google Shape;261;p15"/>
          <p:cNvSpPr/>
          <p:nvPr/>
        </p:nvSpPr>
        <p:spPr>
          <a:xfrm rot="-5400000">
            <a:off x="-413585" y="4429143"/>
            <a:ext cx="1014142" cy="507075"/>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5"/>
          <p:cNvGrpSpPr/>
          <p:nvPr/>
        </p:nvGrpSpPr>
        <p:grpSpPr>
          <a:xfrm rot="-5400000">
            <a:off x="4895938" y="78513"/>
            <a:ext cx="137050" cy="784925"/>
            <a:chOff x="6734550" y="3486475"/>
            <a:chExt cx="137050" cy="784925"/>
          </a:xfrm>
        </p:grpSpPr>
        <p:sp>
          <p:nvSpPr>
            <p:cNvPr id="263" name="Google Shape;263;p15"/>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Anton"/>
              <a:buNone/>
              <a:defRPr sz="2500">
                <a:solidFill>
                  <a:schemeClr val="dk1"/>
                </a:solidFill>
                <a:latin typeface="Anton"/>
                <a:ea typeface="Anton"/>
                <a:cs typeface="Anton"/>
                <a:sym typeface="Anton"/>
              </a:defRPr>
            </a:lvl1pPr>
            <a:lvl2pPr lvl="1"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a:endParaRPr/>
          </a:p>
        </p:txBody>
      </p:sp>
      <p:sp>
        <p:nvSpPr>
          <p:cNvPr id="7" name="Google Shape;7;p1"/>
          <p:cNvSpPr txBox="1">
            <a:spLocks noGrp="1"/>
          </p:cNvSpPr>
          <p:nvPr>
            <p:ph type="title" idx="2"/>
          </p:nvPr>
        </p:nvSpPr>
        <p:spPr>
          <a:xfrm>
            <a:off x="713175" y="1170500"/>
            <a:ext cx="7717500" cy="342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1" r:id="rId9"/>
    <p:sldLayoutId id="2147483662" r:id="rId10"/>
    <p:sldLayoutId id="2147483663" r:id="rId11"/>
    <p:sldLayoutId id="2147483664" r:id="rId12"/>
    <p:sldLayoutId id="2147483665" r:id="rId13"/>
    <p:sldLayoutId id="2147483669" r:id="rId14"/>
    <p:sldLayoutId id="2147483690" r:id="rId15"/>
    <p:sldLayoutId id="2147483671" r:id="rId16"/>
    <p:sldLayoutId id="2147483672" r:id="rId17"/>
    <p:sldLayoutId id="2147483673" r:id="rId18"/>
    <p:sldLayoutId id="2147483674" r:id="rId19"/>
    <p:sldLayoutId id="2147483675" r:id="rId20"/>
    <p:sldLayoutId id="2147483676" r:id="rId21"/>
    <p:sldLayoutId id="2147483680" r:id="rId22"/>
    <p:sldLayoutId id="2147483683" r:id="rId23"/>
    <p:sldLayoutId id="214748368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3"/>
          <p:cNvSpPr txBox="1">
            <a:spLocks noGrp="1"/>
          </p:cNvSpPr>
          <p:nvPr>
            <p:ph type="ctrTitle"/>
          </p:nvPr>
        </p:nvSpPr>
        <p:spPr>
          <a:xfrm>
            <a:off x="3799075" y="1160491"/>
            <a:ext cx="4874400" cy="2052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b="0">
                <a:latin typeface="Anton"/>
                <a:ea typeface="Anton"/>
                <a:cs typeface="Anton"/>
                <a:sym typeface="Anton"/>
              </a:rPr>
              <a:t>Hybrid Recommender System</a:t>
            </a:r>
            <a:br>
              <a:rPr lang="en-US" sz="2800" b="0">
                <a:latin typeface="Anton"/>
                <a:ea typeface="Anton"/>
                <a:cs typeface="Anton"/>
                <a:sym typeface="Anton"/>
              </a:rPr>
            </a:br>
            <a:r>
              <a:rPr lang="en-US" sz="2800" b="0">
                <a:latin typeface="Anton"/>
                <a:ea typeface="Anton"/>
                <a:cs typeface="Anton"/>
                <a:sym typeface="Anton"/>
              </a:rPr>
              <a:t>for Fashion Articles</a:t>
            </a:r>
            <a:br>
              <a:rPr lang="en-US" sz="2400" b="0">
                <a:latin typeface="Anton"/>
                <a:ea typeface="Anton"/>
                <a:cs typeface="Anton"/>
                <a:sym typeface="Anton"/>
              </a:rPr>
            </a:br>
            <a:r>
              <a:rPr lang="en-SG" sz="1400" b="0">
                <a:latin typeface="Anton"/>
                <a:ea typeface="Anton"/>
                <a:cs typeface="Anton"/>
                <a:sym typeface="Anton"/>
              </a:rPr>
              <a:t>(DSAI </a:t>
            </a:r>
            <a:r>
              <a:rPr lang="en-SG" sz="1400"/>
              <a:t>Mini Project</a:t>
            </a:r>
            <a:r>
              <a:rPr lang="en-US" sz="1400"/>
              <a:t> REPA)</a:t>
            </a:r>
            <a:endParaRPr lang="en-SG" sz="3200" b="0">
              <a:latin typeface="Anton"/>
              <a:ea typeface="Anton"/>
              <a:cs typeface="Anton"/>
              <a:sym typeface="Anton"/>
            </a:endParaRPr>
          </a:p>
        </p:txBody>
      </p:sp>
      <p:sp>
        <p:nvSpPr>
          <p:cNvPr id="733" name="Google Shape;733;p43"/>
          <p:cNvSpPr txBox="1">
            <a:spLocks noGrp="1"/>
          </p:cNvSpPr>
          <p:nvPr>
            <p:ph type="subTitle" idx="1"/>
          </p:nvPr>
        </p:nvSpPr>
        <p:spPr>
          <a:xfrm>
            <a:off x="4259125" y="3041150"/>
            <a:ext cx="3954300" cy="1150705"/>
          </a:xfrm>
          <a:prstGeom prst="rect">
            <a:avLst/>
          </a:prstGeom>
        </p:spPr>
        <p:txBody>
          <a:bodyPr spcFirstLastPara="1" wrap="square" lIns="91425" tIns="91425" rIns="91425" bIns="91425" anchor="ctr" anchorCtr="0">
            <a:noAutofit/>
          </a:bodyPr>
          <a:lstStyle/>
          <a:p>
            <a:r>
              <a:rPr lang="en-SG"/>
              <a:t>Daniel Yang</a:t>
            </a:r>
            <a:endParaRPr lang="en"/>
          </a:p>
          <a:p>
            <a:pPr marL="0" lvl="0" indent="0" algn="ctr" rtl="0">
              <a:spcBef>
                <a:spcPts val="0"/>
              </a:spcBef>
              <a:spcAft>
                <a:spcPts val="0"/>
              </a:spcAft>
              <a:buNone/>
            </a:pPr>
            <a:r>
              <a:rPr lang="en"/>
              <a:t>Joel Lim</a:t>
            </a:r>
          </a:p>
          <a:p>
            <a:pPr marL="0" lvl="0" indent="0" algn="ctr" rtl="0">
              <a:spcBef>
                <a:spcPts val="0"/>
              </a:spcBef>
              <a:spcAft>
                <a:spcPts val="0"/>
              </a:spcAft>
              <a:buNone/>
            </a:pPr>
            <a:r>
              <a:rPr lang="en"/>
              <a:t>Rhys Lie</a:t>
            </a:r>
          </a:p>
        </p:txBody>
      </p:sp>
      <p:pic>
        <p:nvPicPr>
          <p:cNvPr id="734" name="Google Shape;734;p43"/>
          <p:cNvPicPr preferRelativeResize="0"/>
          <p:nvPr/>
        </p:nvPicPr>
        <p:blipFill rotWithShape="1">
          <a:blip r:embed="rId3">
            <a:alphaModFix/>
          </a:blip>
          <a:srcRect l="16788" r="15267"/>
          <a:stretch/>
        </p:blipFill>
        <p:spPr>
          <a:xfrm>
            <a:off x="515875" y="880275"/>
            <a:ext cx="3283200" cy="3221400"/>
          </a:xfrm>
          <a:prstGeom prst="ellipse">
            <a:avLst/>
          </a:prstGeom>
          <a:noFill/>
          <a:ln w="152400" cap="flat" cmpd="sng">
            <a:solidFill>
              <a:schemeClr val="lt1"/>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C30EE71-3F5C-4508-AC12-A0664852CA94}"/>
              </a:ext>
            </a:extLst>
          </p:cNvPr>
          <p:cNvSpPr/>
          <p:nvPr/>
        </p:nvSpPr>
        <p:spPr>
          <a:xfrm>
            <a:off x="713277" y="2763106"/>
            <a:ext cx="2232045" cy="391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nton" pitchFamily="2" charset="0"/>
              </a:rPr>
              <a:t>Articles</a:t>
            </a:r>
          </a:p>
        </p:txBody>
      </p:sp>
      <p:sp>
        <p:nvSpPr>
          <p:cNvPr id="15" name="Title 14">
            <a:extLst>
              <a:ext uri="{FF2B5EF4-FFF2-40B4-BE49-F238E27FC236}">
                <a16:creationId xmlns:a16="http://schemas.microsoft.com/office/drawing/2014/main" id="{FF790FBE-1B2E-4DEE-8FFF-2C18DF75FD0F}"/>
              </a:ext>
            </a:extLst>
          </p:cNvPr>
          <p:cNvSpPr>
            <a:spLocks noGrp="1"/>
          </p:cNvSpPr>
          <p:nvPr>
            <p:ph type="title"/>
          </p:nvPr>
        </p:nvSpPr>
        <p:spPr/>
        <p:txBody>
          <a:bodyPr/>
          <a:lstStyle/>
          <a:p>
            <a:r>
              <a:rPr lang="en-US"/>
              <a:t>EDA APPROACH</a:t>
            </a:r>
            <a:endParaRPr lang="en-SG"/>
          </a:p>
        </p:txBody>
      </p:sp>
      <p:sp>
        <p:nvSpPr>
          <p:cNvPr id="26" name="Google Shape;882;p51">
            <a:extLst>
              <a:ext uri="{FF2B5EF4-FFF2-40B4-BE49-F238E27FC236}">
                <a16:creationId xmlns:a16="http://schemas.microsoft.com/office/drawing/2014/main" id="{E7AF8561-A815-404A-8991-7CD5EA5BAD75}"/>
              </a:ext>
            </a:extLst>
          </p:cNvPr>
          <p:cNvSpPr txBox="1">
            <a:spLocks/>
          </p:cNvSpPr>
          <p:nvPr/>
        </p:nvSpPr>
        <p:spPr>
          <a:xfrm>
            <a:off x="713225" y="1451565"/>
            <a:ext cx="2069564" cy="7264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US" sz="1400" b="1">
                <a:latin typeface="Muli"/>
              </a:rPr>
              <a:t>Identify most relevant/useful data columns</a:t>
            </a:r>
            <a:endParaRPr lang="en-SG" sz="1400" b="1">
              <a:latin typeface="Muli"/>
            </a:endParaRPr>
          </a:p>
        </p:txBody>
      </p:sp>
      <p:sp>
        <p:nvSpPr>
          <p:cNvPr id="27" name="Google Shape;882;p51">
            <a:extLst>
              <a:ext uri="{FF2B5EF4-FFF2-40B4-BE49-F238E27FC236}">
                <a16:creationId xmlns:a16="http://schemas.microsoft.com/office/drawing/2014/main" id="{136CA486-E2AC-4D8A-BB93-8B1F649DB203}"/>
              </a:ext>
            </a:extLst>
          </p:cNvPr>
          <p:cNvSpPr txBox="1">
            <a:spLocks/>
          </p:cNvSpPr>
          <p:nvPr/>
        </p:nvSpPr>
        <p:spPr>
          <a:xfrm>
            <a:off x="6400196" y="1690546"/>
            <a:ext cx="1963373"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US" sz="1400" b="1">
                <a:latin typeface="Muli"/>
              </a:rPr>
              <a:t>Process and understand findings</a:t>
            </a:r>
          </a:p>
        </p:txBody>
      </p:sp>
      <p:sp>
        <p:nvSpPr>
          <p:cNvPr id="42" name="Google Shape;882;p51">
            <a:extLst>
              <a:ext uri="{FF2B5EF4-FFF2-40B4-BE49-F238E27FC236}">
                <a16:creationId xmlns:a16="http://schemas.microsoft.com/office/drawing/2014/main" id="{6A1E10CD-6316-45A9-8C49-081C1DB80F5B}"/>
              </a:ext>
            </a:extLst>
          </p:cNvPr>
          <p:cNvSpPr txBox="1">
            <a:spLocks/>
          </p:cNvSpPr>
          <p:nvPr/>
        </p:nvSpPr>
        <p:spPr>
          <a:xfrm>
            <a:off x="655981" y="3223667"/>
            <a:ext cx="2433670" cy="9073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buSzPts val="1100"/>
            </a:pPr>
            <a:r>
              <a:rPr lang="en-US" sz="1200">
                <a:latin typeface="Muli"/>
              </a:rPr>
              <a:t>What type of articles are trending?</a:t>
            </a:r>
          </a:p>
          <a:p>
            <a:pPr marL="285750" indent="-285750">
              <a:buSzPts val="1100"/>
              <a:buFont typeface="Arial" panose="020B0604020202020204" pitchFamily="34" charset="0"/>
              <a:buChar char="•"/>
            </a:pPr>
            <a:r>
              <a:rPr lang="en-US" sz="1200">
                <a:latin typeface="Muli"/>
              </a:rPr>
              <a:t>Fashion categories</a:t>
            </a:r>
          </a:p>
          <a:p>
            <a:pPr marL="285750" indent="-285750">
              <a:buSzPts val="1100"/>
              <a:buFont typeface="Arial" panose="020B0604020202020204" pitchFamily="34" charset="0"/>
              <a:buChar char="•"/>
            </a:pPr>
            <a:r>
              <a:rPr lang="en-US" sz="1200" err="1">
                <a:latin typeface="Muli"/>
              </a:rPr>
              <a:t>Colours</a:t>
            </a:r>
            <a:endParaRPr lang="en-US" sz="1200">
              <a:latin typeface="Muli"/>
            </a:endParaRPr>
          </a:p>
          <a:p>
            <a:pPr marL="285750" indent="-285750">
              <a:buSzPts val="1100"/>
              <a:buFont typeface="Arial" panose="020B0604020202020204" pitchFamily="34" charset="0"/>
              <a:buChar char="•"/>
            </a:pPr>
            <a:r>
              <a:rPr lang="en-US" sz="1200">
                <a:latin typeface="Muli"/>
              </a:rPr>
              <a:t>Graphical appearances</a:t>
            </a:r>
          </a:p>
        </p:txBody>
      </p:sp>
      <p:sp>
        <p:nvSpPr>
          <p:cNvPr id="43" name="Arrow: Pentagon 42">
            <a:extLst>
              <a:ext uri="{FF2B5EF4-FFF2-40B4-BE49-F238E27FC236}">
                <a16:creationId xmlns:a16="http://schemas.microsoft.com/office/drawing/2014/main" id="{7A2F0406-37FC-41A3-B237-D3CB7496895C}"/>
              </a:ext>
            </a:extLst>
          </p:cNvPr>
          <p:cNvSpPr/>
          <p:nvPr/>
        </p:nvSpPr>
        <p:spPr>
          <a:xfrm>
            <a:off x="3049858" y="1347994"/>
            <a:ext cx="306143" cy="933633"/>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57B52664-0C86-4E22-8376-B2CE542D6B9C}"/>
              </a:ext>
            </a:extLst>
          </p:cNvPr>
          <p:cNvSpPr/>
          <p:nvPr/>
        </p:nvSpPr>
        <p:spPr>
          <a:xfrm>
            <a:off x="3422400" y="2763106"/>
            <a:ext cx="2232045" cy="391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nton" pitchFamily="2" charset="0"/>
              </a:rPr>
              <a:t>Transactions</a:t>
            </a:r>
          </a:p>
        </p:txBody>
      </p:sp>
      <p:sp>
        <p:nvSpPr>
          <p:cNvPr id="21" name="Rectangle 20">
            <a:extLst>
              <a:ext uri="{FF2B5EF4-FFF2-40B4-BE49-F238E27FC236}">
                <a16:creationId xmlns:a16="http://schemas.microsoft.com/office/drawing/2014/main" id="{7836F4E2-6C84-424C-9E36-0DE491DC9971}"/>
              </a:ext>
            </a:extLst>
          </p:cNvPr>
          <p:cNvSpPr/>
          <p:nvPr/>
        </p:nvSpPr>
        <p:spPr>
          <a:xfrm>
            <a:off x="6131524" y="2763106"/>
            <a:ext cx="2232045" cy="391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nton" pitchFamily="2" charset="0"/>
              </a:rPr>
              <a:t>Customers</a:t>
            </a:r>
          </a:p>
        </p:txBody>
      </p:sp>
      <p:sp>
        <p:nvSpPr>
          <p:cNvPr id="22" name="Google Shape;882;p51">
            <a:extLst>
              <a:ext uri="{FF2B5EF4-FFF2-40B4-BE49-F238E27FC236}">
                <a16:creationId xmlns:a16="http://schemas.microsoft.com/office/drawing/2014/main" id="{44403119-349B-4F70-AC3D-3A4F29302019}"/>
              </a:ext>
            </a:extLst>
          </p:cNvPr>
          <p:cNvSpPr txBox="1">
            <a:spLocks/>
          </p:cNvSpPr>
          <p:nvPr/>
        </p:nvSpPr>
        <p:spPr>
          <a:xfrm>
            <a:off x="3537193" y="1451565"/>
            <a:ext cx="2069564" cy="7264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US" sz="1400" b="1">
                <a:latin typeface="Muli"/>
              </a:rPr>
              <a:t>Use the appropriate charts to visualize trends</a:t>
            </a:r>
            <a:endParaRPr lang="en-SG" sz="1400" b="1">
              <a:latin typeface="Muli"/>
            </a:endParaRPr>
          </a:p>
        </p:txBody>
      </p:sp>
      <p:sp>
        <p:nvSpPr>
          <p:cNvPr id="23" name="Arrow: Pentagon 22">
            <a:extLst>
              <a:ext uri="{FF2B5EF4-FFF2-40B4-BE49-F238E27FC236}">
                <a16:creationId xmlns:a16="http://schemas.microsoft.com/office/drawing/2014/main" id="{9B5296B0-BB5F-49D3-ABA5-4036F7BEFA63}"/>
              </a:ext>
            </a:extLst>
          </p:cNvPr>
          <p:cNvSpPr/>
          <p:nvPr/>
        </p:nvSpPr>
        <p:spPr>
          <a:xfrm>
            <a:off x="5978452" y="1347994"/>
            <a:ext cx="306143" cy="933633"/>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Google Shape;882;p51">
            <a:extLst>
              <a:ext uri="{FF2B5EF4-FFF2-40B4-BE49-F238E27FC236}">
                <a16:creationId xmlns:a16="http://schemas.microsoft.com/office/drawing/2014/main" id="{393973DF-8281-46AC-BBD5-7B6561911CE5}"/>
              </a:ext>
            </a:extLst>
          </p:cNvPr>
          <p:cNvSpPr txBox="1">
            <a:spLocks/>
          </p:cNvSpPr>
          <p:nvPr/>
        </p:nvSpPr>
        <p:spPr>
          <a:xfrm>
            <a:off x="3288639" y="3223667"/>
            <a:ext cx="2499567" cy="9073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buSzPts val="1100"/>
            </a:pPr>
            <a:r>
              <a:rPr lang="en-US" sz="1200">
                <a:latin typeface="Muli"/>
              </a:rPr>
              <a:t>Where are customers spending on and how much?</a:t>
            </a:r>
          </a:p>
          <a:p>
            <a:pPr marL="285750" indent="-285750">
              <a:buSzPts val="1100"/>
              <a:buFont typeface="Arial" panose="020B0604020202020204" pitchFamily="34" charset="0"/>
              <a:buChar char="•"/>
            </a:pPr>
            <a:r>
              <a:rPr lang="en-US" sz="1200">
                <a:latin typeface="Muli"/>
              </a:rPr>
              <a:t>Transaction frequency</a:t>
            </a:r>
          </a:p>
          <a:p>
            <a:pPr marL="285750" indent="-285750">
              <a:buSzPts val="1100"/>
              <a:buFont typeface="Arial" panose="020B0604020202020204" pitchFamily="34" charset="0"/>
              <a:buChar char="•"/>
            </a:pPr>
            <a:r>
              <a:rPr lang="en-US" sz="1200">
                <a:latin typeface="Muli"/>
              </a:rPr>
              <a:t>Average quantum</a:t>
            </a:r>
          </a:p>
        </p:txBody>
      </p:sp>
      <p:sp>
        <p:nvSpPr>
          <p:cNvPr id="32" name="Google Shape;882;p51">
            <a:extLst>
              <a:ext uri="{FF2B5EF4-FFF2-40B4-BE49-F238E27FC236}">
                <a16:creationId xmlns:a16="http://schemas.microsoft.com/office/drawing/2014/main" id="{8B0D7998-2CC1-46A9-BC90-C4C1191873F7}"/>
              </a:ext>
            </a:extLst>
          </p:cNvPr>
          <p:cNvSpPr txBox="1">
            <a:spLocks/>
          </p:cNvSpPr>
          <p:nvPr/>
        </p:nvSpPr>
        <p:spPr>
          <a:xfrm>
            <a:off x="6074436" y="3223667"/>
            <a:ext cx="2637922" cy="9073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buSzPts val="1100"/>
            </a:pPr>
            <a:r>
              <a:rPr lang="en-US" sz="1200">
                <a:latin typeface="Muli"/>
              </a:rPr>
              <a:t>How can we best profile customers to learn their preferences?</a:t>
            </a:r>
          </a:p>
          <a:p>
            <a:pPr marL="285750" indent="-285750">
              <a:buSzPts val="1100"/>
              <a:buFont typeface="Arial" panose="020B0604020202020204" pitchFamily="34" charset="0"/>
              <a:buChar char="•"/>
            </a:pPr>
            <a:r>
              <a:rPr lang="en-US" sz="1200">
                <a:latin typeface="Muli"/>
              </a:rPr>
              <a:t>Age</a:t>
            </a:r>
          </a:p>
          <a:p>
            <a:pPr marL="285750" indent="-285750">
              <a:buSzPts val="1100"/>
              <a:buFont typeface="Arial" panose="020B0604020202020204" pitchFamily="34" charset="0"/>
              <a:buChar char="•"/>
            </a:pPr>
            <a:endParaRPr lang="en-US" sz="1200">
              <a:latin typeface="Muli"/>
            </a:endParaRPr>
          </a:p>
        </p:txBody>
      </p:sp>
    </p:spTree>
    <p:extLst>
      <p:ext uri="{BB962C8B-B14F-4D97-AF65-F5344CB8AC3E}">
        <p14:creationId xmlns:p14="http://schemas.microsoft.com/office/powerpoint/2010/main" val="3955323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60"/>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DATA WRANGLING METHODOLOGY</a:t>
            </a:r>
          </a:p>
        </p:txBody>
      </p:sp>
      <p:sp>
        <p:nvSpPr>
          <p:cNvPr id="1139" name="Google Shape;1139;p60"/>
          <p:cNvSpPr txBox="1">
            <a:spLocks noGrp="1"/>
          </p:cNvSpPr>
          <p:nvPr>
            <p:ph type="title" idx="2"/>
          </p:nvPr>
        </p:nvSpPr>
        <p:spPr>
          <a:xfrm>
            <a:off x="419849" y="3181229"/>
            <a:ext cx="2302680" cy="6508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t>Conversion to more suitable data types </a:t>
            </a:r>
            <a:endParaRPr b="1"/>
          </a:p>
        </p:txBody>
      </p:sp>
      <p:sp>
        <p:nvSpPr>
          <p:cNvPr id="1140" name="Google Shape;1140;p60"/>
          <p:cNvSpPr txBox="1">
            <a:spLocks noGrp="1"/>
          </p:cNvSpPr>
          <p:nvPr>
            <p:ph type="title" idx="3"/>
          </p:nvPr>
        </p:nvSpPr>
        <p:spPr>
          <a:xfrm>
            <a:off x="215387" y="4064960"/>
            <a:ext cx="2711604"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E.g., Pandas datetime </a:t>
            </a:r>
            <a:endParaRPr/>
          </a:p>
        </p:txBody>
      </p:sp>
      <p:sp>
        <p:nvSpPr>
          <p:cNvPr id="7" name="Google Shape;1139;p60">
            <a:extLst>
              <a:ext uri="{FF2B5EF4-FFF2-40B4-BE49-F238E27FC236}">
                <a16:creationId xmlns:a16="http://schemas.microsoft.com/office/drawing/2014/main" id="{7003C00C-48D6-4AF3-9F13-429570C0A3D3}"/>
              </a:ext>
            </a:extLst>
          </p:cNvPr>
          <p:cNvSpPr txBox="1">
            <a:spLocks/>
          </p:cNvSpPr>
          <p:nvPr/>
        </p:nvSpPr>
        <p:spPr>
          <a:xfrm>
            <a:off x="537160" y="1340884"/>
            <a:ext cx="7893565" cy="966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sz="1400"/>
              <a:t>Fortunately, our dataset was relatively well populated and had almost no empty value that we had to drop or replace. Instead, we took a few other steps to make our subsequent data analysis more efficient</a:t>
            </a:r>
          </a:p>
        </p:txBody>
      </p:sp>
      <p:sp>
        <p:nvSpPr>
          <p:cNvPr id="8" name="Google Shape;1139;p60">
            <a:extLst>
              <a:ext uri="{FF2B5EF4-FFF2-40B4-BE49-F238E27FC236}">
                <a16:creationId xmlns:a16="http://schemas.microsoft.com/office/drawing/2014/main" id="{C7FDC140-7A06-4A2F-8997-F47B2ABA4193}"/>
              </a:ext>
            </a:extLst>
          </p:cNvPr>
          <p:cNvSpPr txBox="1">
            <a:spLocks/>
          </p:cNvSpPr>
          <p:nvPr/>
        </p:nvSpPr>
        <p:spPr>
          <a:xfrm>
            <a:off x="3162244" y="3160122"/>
            <a:ext cx="2819513" cy="6930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b="1"/>
              <a:t>Selecting only necessary columns for queries</a:t>
            </a:r>
          </a:p>
        </p:txBody>
      </p:sp>
      <p:sp>
        <p:nvSpPr>
          <p:cNvPr id="9" name="Google Shape;1140;p60">
            <a:extLst>
              <a:ext uri="{FF2B5EF4-FFF2-40B4-BE49-F238E27FC236}">
                <a16:creationId xmlns:a16="http://schemas.microsoft.com/office/drawing/2014/main" id="{9BD684E8-F5AB-4E2E-93FD-B1C78C461C93}"/>
              </a:ext>
            </a:extLst>
          </p:cNvPr>
          <p:cNvSpPr txBox="1">
            <a:spLocks/>
          </p:cNvSpPr>
          <p:nvPr/>
        </p:nvSpPr>
        <p:spPr>
          <a:xfrm>
            <a:off x="2767518" y="4064960"/>
            <a:ext cx="3608965" cy="28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US"/>
              <a:t>E.g., </a:t>
            </a:r>
            <a:r>
              <a:rPr lang="en-US" err="1"/>
              <a:t>df</a:t>
            </a:r>
            <a:r>
              <a:rPr lang="en-US"/>
              <a:t> = </a:t>
            </a:r>
            <a:r>
              <a:rPr lang="en-US" err="1"/>
              <a:t>transactiondata</a:t>
            </a:r>
            <a:r>
              <a:rPr lang="en-US"/>
              <a:t>[[‘price’, ‘</a:t>
            </a:r>
            <a:r>
              <a:rPr lang="en-US" err="1"/>
              <a:t>customer_id</a:t>
            </a:r>
            <a:r>
              <a:rPr lang="en-US"/>
              <a:t>’]]</a:t>
            </a:r>
          </a:p>
        </p:txBody>
      </p:sp>
      <p:pic>
        <p:nvPicPr>
          <p:cNvPr id="3" name="Graphic 2" descr="Binary with solid fill">
            <a:extLst>
              <a:ext uri="{FF2B5EF4-FFF2-40B4-BE49-F238E27FC236}">
                <a16:creationId xmlns:a16="http://schemas.microsoft.com/office/drawing/2014/main" id="{AACA46C3-6224-41EA-AEFD-FDA636CEBD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5844" y="2307577"/>
            <a:ext cx="790690" cy="790690"/>
          </a:xfrm>
          <a:prstGeom prst="rect">
            <a:avLst/>
          </a:prstGeom>
        </p:spPr>
      </p:pic>
      <p:pic>
        <p:nvPicPr>
          <p:cNvPr id="5" name="Graphic 4" descr="Table with solid fill">
            <a:extLst>
              <a:ext uri="{FF2B5EF4-FFF2-40B4-BE49-F238E27FC236}">
                <a16:creationId xmlns:a16="http://schemas.microsoft.com/office/drawing/2014/main" id="{C4C03F8C-54E2-41BA-B269-17C4E8D4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2245722"/>
            <a:ext cx="914400" cy="914400"/>
          </a:xfrm>
          <a:prstGeom prst="rect">
            <a:avLst/>
          </a:prstGeom>
        </p:spPr>
      </p:pic>
      <p:pic>
        <p:nvPicPr>
          <p:cNvPr id="4" name="Graphic 3" descr="Calculator with solid fill">
            <a:extLst>
              <a:ext uri="{FF2B5EF4-FFF2-40B4-BE49-F238E27FC236}">
                <a16:creationId xmlns:a16="http://schemas.microsoft.com/office/drawing/2014/main" id="{D92C56F1-5F03-43E0-B307-15B3E28EAF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6980" y="2327999"/>
            <a:ext cx="749846" cy="749846"/>
          </a:xfrm>
          <a:prstGeom prst="rect">
            <a:avLst/>
          </a:prstGeom>
        </p:spPr>
      </p:pic>
      <p:sp>
        <p:nvSpPr>
          <p:cNvPr id="12" name="Google Shape;1139;p60">
            <a:extLst>
              <a:ext uri="{FF2B5EF4-FFF2-40B4-BE49-F238E27FC236}">
                <a16:creationId xmlns:a16="http://schemas.microsoft.com/office/drawing/2014/main" id="{9979A18F-F59B-4147-8A62-0AC959B9077E}"/>
              </a:ext>
            </a:extLst>
          </p:cNvPr>
          <p:cNvSpPr txBox="1">
            <a:spLocks/>
          </p:cNvSpPr>
          <p:nvPr/>
        </p:nvSpPr>
        <p:spPr>
          <a:xfrm>
            <a:off x="6513082" y="3160122"/>
            <a:ext cx="1917643" cy="6930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b="1"/>
              <a:t>Using Log scale when necessary for better visualizations</a:t>
            </a:r>
          </a:p>
        </p:txBody>
      </p:sp>
    </p:spTree>
    <p:extLst>
      <p:ext uri="{BB962C8B-B14F-4D97-AF65-F5344CB8AC3E}">
        <p14:creationId xmlns:p14="http://schemas.microsoft.com/office/powerpoint/2010/main" val="3627089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6"/>
        <p:cNvGrpSpPr/>
        <p:nvPr/>
      </p:nvGrpSpPr>
      <p:grpSpPr>
        <a:xfrm>
          <a:off x="0" y="0"/>
          <a:ext cx="0" cy="0"/>
          <a:chOff x="0" y="0"/>
          <a:chExt cx="0" cy="0"/>
        </a:xfrm>
      </p:grpSpPr>
      <p:sp>
        <p:nvSpPr>
          <p:cNvPr id="1517" name="Google Shape;1517;p70"/>
          <p:cNvSpPr txBox="1">
            <a:spLocks noGrp="1"/>
          </p:cNvSpPr>
          <p:nvPr>
            <p:ph type="title"/>
          </p:nvPr>
        </p:nvSpPr>
        <p:spPr>
          <a:xfrm>
            <a:off x="713225" y="2177075"/>
            <a:ext cx="3470100" cy="7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ARTICLES EDA</a:t>
            </a:r>
            <a:endParaRPr/>
          </a:p>
        </p:txBody>
      </p:sp>
    </p:spTree>
    <p:extLst>
      <p:ext uri="{BB962C8B-B14F-4D97-AF65-F5344CB8AC3E}">
        <p14:creationId xmlns:p14="http://schemas.microsoft.com/office/powerpoint/2010/main" val="1752854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60"/>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ARTICLES ATTRIBUTES</a:t>
            </a:r>
          </a:p>
        </p:txBody>
      </p:sp>
      <p:sp>
        <p:nvSpPr>
          <p:cNvPr id="1139" name="Google Shape;1139;p60"/>
          <p:cNvSpPr txBox="1">
            <a:spLocks noGrp="1"/>
          </p:cNvSpPr>
          <p:nvPr>
            <p:ph type="title" idx="2"/>
          </p:nvPr>
        </p:nvSpPr>
        <p:spPr>
          <a:xfrm>
            <a:off x="713138" y="2026975"/>
            <a:ext cx="2103000"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article_id</a:t>
            </a:r>
            <a:endParaRPr b="1"/>
          </a:p>
        </p:txBody>
      </p:sp>
      <p:sp>
        <p:nvSpPr>
          <p:cNvPr id="1140" name="Google Shape;1140;p60"/>
          <p:cNvSpPr txBox="1">
            <a:spLocks noGrp="1"/>
          </p:cNvSpPr>
          <p:nvPr>
            <p:ph type="title" idx="3"/>
          </p:nvPr>
        </p:nvSpPr>
        <p:spPr>
          <a:xfrm>
            <a:off x="713138" y="2304828"/>
            <a:ext cx="21030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a:t>unique identifier of article</a:t>
            </a:r>
          </a:p>
        </p:txBody>
      </p:sp>
      <p:sp>
        <p:nvSpPr>
          <p:cNvPr id="1141" name="Google Shape;1141;p60"/>
          <p:cNvSpPr txBox="1">
            <a:spLocks noGrp="1"/>
          </p:cNvSpPr>
          <p:nvPr>
            <p:ph type="title" idx="8"/>
          </p:nvPr>
        </p:nvSpPr>
        <p:spPr>
          <a:xfrm>
            <a:off x="3545288" y="2026975"/>
            <a:ext cx="2103000"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prod_name</a:t>
            </a:r>
            <a:endParaRPr b="1"/>
          </a:p>
        </p:txBody>
      </p:sp>
      <p:sp>
        <p:nvSpPr>
          <p:cNvPr id="1143" name="Google Shape;1143;p60"/>
          <p:cNvSpPr txBox="1">
            <a:spLocks noGrp="1"/>
          </p:cNvSpPr>
          <p:nvPr>
            <p:ph type="title" idx="8"/>
          </p:nvPr>
        </p:nvSpPr>
        <p:spPr>
          <a:xfrm>
            <a:off x="6327813" y="2026975"/>
            <a:ext cx="2103000"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prod_type_name</a:t>
            </a:r>
            <a:endParaRPr b="1"/>
          </a:p>
        </p:txBody>
      </p:sp>
      <p:sp>
        <p:nvSpPr>
          <p:cNvPr id="1145" name="Google Shape;1145;p60"/>
          <p:cNvSpPr txBox="1">
            <a:spLocks noGrp="1"/>
          </p:cNvSpPr>
          <p:nvPr>
            <p:ph type="title" idx="8"/>
          </p:nvPr>
        </p:nvSpPr>
        <p:spPr>
          <a:xfrm>
            <a:off x="408339" y="3828325"/>
            <a:ext cx="2629636"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graphical_appearance_name</a:t>
            </a:r>
            <a:endParaRPr b="1"/>
          </a:p>
        </p:txBody>
      </p:sp>
      <p:sp>
        <p:nvSpPr>
          <p:cNvPr id="1147" name="Google Shape;1147;p60"/>
          <p:cNvSpPr txBox="1">
            <a:spLocks noGrp="1"/>
          </p:cNvSpPr>
          <p:nvPr>
            <p:ph type="title" idx="8"/>
          </p:nvPr>
        </p:nvSpPr>
        <p:spPr>
          <a:xfrm>
            <a:off x="3410626" y="3828325"/>
            <a:ext cx="2372325"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colour_group_name</a:t>
            </a:r>
            <a:endParaRPr b="1"/>
          </a:p>
        </p:txBody>
      </p:sp>
      <p:sp>
        <p:nvSpPr>
          <p:cNvPr id="1149" name="Google Shape;1149;p60"/>
          <p:cNvSpPr txBox="1">
            <a:spLocks noGrp="1"/>
          </p:cNvSpPr>
          <p:nvPr>
            <p:ph type="title" idx="8"/>
          </p:nvPr>
        </p:nvSpPr>
        <p:spPr>
          <a:xfrm>
            <a:off x="6024964" y="3828325"/>
            <a:ext cx="2822948"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perceived_colour_value_name</a:t>
            </a:r>
            <a:endParaRPr b="1"/>
          </a:p>
        </p:txBody>
      </p:sp>
      <p:grpSp>
        <p:nvGrpSpPr>
          <p:cNvPr id="1151" name="Google Shape;1151;p60"/>
          <p:cNvGrpSpPr/>
          <p:nvPr/>
        </p:nvGrpSpPr>
        <p:grpSpPr>
          <a:xfrm>
            <a:off x="1538392" y="3399919"/>
            <a:ext cx="446182" cy="413048"/>
            <a:chOff x="4963255" y="3146309"/>
            <a:chExt cx="262893" cy="243370"/>
          </a:xfrm>
        </p:grpSpPr>
        <p:sp>
          <p:nvSpPr>
            <p:cNvPr id="1152" name="Google Shape;1152;p60"/>
            <p:cNvSpPr/>
            <p:nvPr/>
          </p:nvSpPr>
          <p:spPr>
            <a:xfrm>
              <a:off x="5138075" y="3359013"/>
              <a:ext cx="88073" cy="30667"/>
            </a:xfrm>
            <a:custGeom>
              <a:avLst/>
              <a:gdLst/>
              <a:ahLst/>
              <a:cxnLst/>
              <a:rect l="l" t="t" r="r" b="b"/>
              <a:pathLst>
                <a:path w="3185" h="1109" extrusionOk="0">
                  <a:moveTo>
                    <a:pt x="3153" y="782"/>
                  </a:moveTo>
                  <a:lnTo>
                    <a:pt x="3068" y="1"/>
                  </a:lnTo>
                  <a:lnTo>
                    <a:pt x="0" y="1"/>
                  </a:lnTo>
                  <a:lnTo>
                    <a:pt x="102" y="714"/>
                  </a:lnTo>
                  <a:cubicBezTo>
                    <a:pt x="120" y="843"/>
                    <a:pt x="105" y="987"/>
                    <a:pt x="64" y="1108"/>
                  </a:cubicBezTo>
                  <a:lnTo>
                    <a:pt x="2882" y="1108"/>
                  </a:lnTo>
                  <a:cubicBezTo>
                    <a:pt x="3054" y="1108"/>
                    <a:pt x="3184" y="952"/>
                    <a:pt x="3153" y="7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029455" y="3199707"/>
              <a:ext cx="191825" cy="144014"/>
            </a:xfrm>
            <a:custGeom>
              <a:avLst/>
              <a:gdLst/>
              <a:ahLst/>
              <a:cxnLst/>
              <a:rect l="l" t="t" r="r" b="b"/>
              <a:pathLst>
                <a:path w="6937" h="5208" extrusionOk="0">
                  <a:moveTo>
                    <a:pt x="6393" y="248"/>
                  </a:moveTo>
                  <a:cubicBezTo>
                    <a:pt x="6381" y="136"/>
                    <a:pt x="6266" y="0"/>
                    <a:pt x="6118" y="0"/>
                  </a:cubicBezTo>
                  <a:lnTo>
                    <a:pt x="4910" y="0"/>
                  </a:lnTo>
                  <a:lnTo>
                    <a:pt x="4910" y="1027"/>
                  </a:lnTo>
                  <a:cubicBezTo>
                    <a:pt x="4910" y="1179"/>
                    <a:pt x="4786" y="1303"/>
                    <a:pt x="4633" y="1303"/>
                  </a:cubicBezTo>
                  <a:cubicBezTo>
                    <a:pt x="4480" y="1303"/>
                    <a:pt x="4356" y="1179"/>
                    <a:pt x="4356" y="1027"/>
                  </a:cubicBezTo>
                  <a:lnTo>
                    <a:pt x="4356" y="0"/>
                  </a:lnTo>
                  <a:lnTo>
                    <a:pt x="2191" y="0"/>
                  </a:lnTo>
                  <a:lnTo>
                    <a:pt x="2191" y="1027"/>
                  </a:lnTo>
                  <a:cubicBezTo>
                    <a:pt x="2191" y="1179"/>
                    <a:pt x="2067" y="1303"/>
                    <a:pt x="1915" y="1303"/>
                  </a:cubicBezTo>
                  <a:cubicBezTo>
                    <a:pt x="1761" y="1303"/>
                    <a:pt x="1637" y="1179"/>
                    <a:pt x="1637" y="1027"/>
                  </a:cubicBezTo>
                  <a:lnTo>
                    <a:pt x="1637" y="0"/>
                  </a:lnTo>
                  <a:lnTo>
                    <a:pt x="429" y="0"/>
                  </a:lnTo>
                  <a:cubicBezTo>
                    <a:pt x="280" y="0"/>
                    <a:pt x="159" y="118"/>
                    <a:pt x="151" y="266"/>
                  </a:cubicBezTo>
                  <a:cubicBezTo>
                    <a:pt x="103" y="727"/>
                    <a:pt x="51" y="1186"/>
                    <a:pt x="1" y="1647"/>
                  </a:cubicBezTo>
                  <a:lnTo>
                    <a:pt x="2619" y="1644"/>
                  </a:lnTo>
                  <a:cubicBezTo>
                    <a:pt x="2835" y="1644"/>
                    <a:pt x="3033" y="1728"/>
                    <a:pt x="3182" y="1864"/>
                  </a:cubicBezTo>
                  <a:cubicBezTo>
                    <a:pt x="3328" y="2000"/>
                    <a:pt x="3426" y="2187"/>
                    <a:pt x="3447" y="2397"/>
                  </a:cubicBezTo>
                  <a:lnTo>
                    <a:pt x="3848" y="5208"/>
                  </a:lnTo>
                  <a:lnTo>
                    <a:pt x="6937" y="5208"/>
                  </a:lnTo>
                  <a:cubicBezTo>
                    <a:pt x="6755" y="3555"/>
                    <a:pt x="6573" y="1902"/>
                    <a:pt x="6393" y="2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074723" y="3146309"/>
              <a:ext cx="90534" cy="53425"/>
            </a:xfrm>
            <a:custGeom>
              <a:avLst/>
              <a:gdLst/>
              <a:ahLst/>
              <a:cxnLst/>
              <a:rect l="l" t="t" r="r" b="b"/>
              <a:pathLst>
                <a:path w="3274" h="1932" extrusionOk="0">
                  <a:moveTo>
                    <a:pt x="554" y="1637"/>
                  </a:moveTo>
                  <a:cubicBezTo>
                    <a:pt x="554" y="1043"/>
                    <a:pt x="1041" y="556"/>
                    <a:pt x="1637" y="556"/>
                  </a:cubicBezTo>
                  <a:cubicBezTo>
                    <a:pt x="2232" y="556"/>
                    <a:pt x="2719" y="1043"/>
                    <a:pt x="2719" y="1637"/>
                  </a:cubicBezTo>
                  <a:lnTo>
                    <a:pt x="2719" y="1931"/>
                  </a:lnTo>
                  <a:lnTo>
                    <a:pt x="3273" y="1931"/>
                  </a:lnTo>
                  <a:lnTo>
                    <a:pt x="3273" y="1637"/>
                  </a:lnTo>
                  <a:cubicBezTo>
                    <a:pt x="3273" y="738"/>
                    <a:pt x="2536" y="1"/>
                    <a:pt x="1637" y="1"/>
                  </a:cubicBezTo>
                  <a:cubicBezTo>
                    <a:pt x="736" y="1"/>
                    <a:pt x="0" y="738"/>
                    <a:pt x="0" y="1637"/>
                  </a:cubicBezTo>
                  <a:lnTo>
                    <a:pt x="0" y="1931"/>
                  </a:lnTo>
                  <a:lnTo>
                    <a:pt x="554" y="1931"/>
                  </a:lnTo>
                  <a:lnTo>
                    <a:pt x="554" y="16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4963255" y="3260459"/>
              <a:ext cx="163205" cy="129220"/>
            </a:xfrm>
            <a:custGeom>
              <a:avLst/>
              <a:gdLst/>
              <a:ahLst/>
              <a:cxnLst/>
              <a:rect l="l" t="t" r="r" b="b"/>
              <a:pathLst>
                <a:path w="5902" h="4673" extrusionOk="0">
                  <a:moveTo>
                    <a:pt x="5290" y="255"/>
                  </a:moveTo>
                  <a:cubicBezTo>
                    <a:pt x="5278" y="113"/>
                    <a:pt x="5160" y="1"/>
                    <a:pt x="5013" y="1"/>
                  </a:cubicBezTo>
                  <a:lnTo>
                    <a:pt x="893" y="1"/>
                  </a:lnTo>
                  <a:cubicBezTo>
                    <a:pt x="757" y="1"/>
                    <a:pt x="639" y="101"/>
                    <a:pt x="619" y="239"/>
                  </a:cubicBezTo>
                  <a:lnTo>
                    <a:pt x="33" y="4339"/>
                  </a:lnTo>
                  <a:cubicBezTo>
                    <a:pt x="1" y="4523"/>
                    <a:pt x="133" y="4672"/>
                    <a:pt x="303" y="4672"/>
                  </a:cubicBezTo>
                  <a:lnTo>
                    <a:pt x="5603" y="4672"/>
                  </a:lnTo>
                  <a:cubicBezTo>
                    <a:pt x="5771" y="4672"/>
                    <a:pt x="5901" y="4523"/>
                    <a:pt x="5877" y="4356"/>
                  </a:cubicBezTo>
                  <a:close/>
                  <a:moveTo>
                    <a:pt x="2953" y="2336"/>
                  </a:moveTo>
                  <a:cubicBezTo>
                    <a:pt x="2222" y="2336"/>
                    <a:pt x="1624" y="1738"/>
                    <a:pt x="1624" y="1007"/>
                  </a:cubicBezTo>
                  <a:cubicBezTo>
                    <a:pt x="1624" y="853"/>
                    <a:pt x="1748" y="729"/>
                    <a:pt x="1901" y="729"/>
                  </a:cubicBezTo>
                  <a:cubicBezTo>
                    <a:pt x="2054" y="729"/>
                    <a:pt x="2178" y="853"/>
                    <a:pt x="2178" y="1007"/>
                  </a:cubicBezTo>
                  <a:cubicBezTo>
                    <a:pt x="2178" y="1432"/>
                    <a:pt x="2528" y="1782"/>
                    <a:pt x="2953" y="1782"/>
                  </a:cubicBezTo>
                  <a:cubicBezTo>
                    <a:pt x="3380" y="1782"/>
                    <a:pt x="3728" y="1432"/>
                    <a:pt x="3728" y="1007"/>
                  </a:cubicBezTo>
                  <a:cubicBezTo>
                    <a:pt x="3728" y="853"/>
                    <a:pt x="3852" y="729"/>
                    <a:pt x="4006" y="729"/>
                  </a:cubicBezTo>
                  <a:cubicBezTo>
                    <a:pt x="4158" y="729"/>
                    <a:pt x="4282" y="853"/>
                    <a:pt x="4282" y="1007"/>
                  </a:cubicBezTo>
                  <a:cubicBezTo>
                    <a:pt x="4282" y="1738"/>
                    <a:pt x="3686" y="2336"/>
                    <a:pt x="2953" y="2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60"/>
          <p:cNvGrpSpPr/>
          <p:nvPr/>
        </p:nvGrpSpPr>
        <p:grpSpPr>
          <a:xfrm>
            <a:off x="7218131" y="3453093"/>
            <a:ext cx="443647" cy="306700"/>
            <a:chOff x="6360071" y="3204186"/>
            <a:chExt cx="261399" cy="180710"/>
          </a:xfrm>
        </p:grpSpPr>
        <p:sp>
          <p:nvSpPr>
            <p:cNvPr id="1157" name="Google Shape;1157;p60"/>
            <p:cNvSpPr/>
            <p:nvPr/>
          </p:nvSpPr>
          <p:spPr>
            <a:xfrm>
              <a:off x="6467806" y="3274894"/>
              <a:ext cx="15347" cy="33432"/>
            </a:xfrm>
            <a:custGeom>
              <a:avLst/>
              <a:gdLst/>
              <a:ahLst/>
              <a:cxnLst/>
              <a:rect l="l" t="t" r="r" b="b"/>
              <a:pathLst>
                <a:path w="555" h="1209" extrusionOk="0">
                  <a:moveTo>
                    <a:pt x="554" y="0"/>
                  </a:moveTo>
                  <a:cubicBezTo>
                    <a:pt x="111" y="300"/>
                    <a:pt x="1" y="804"/>
                    <a:pt x="1" y="1208"/>
                  </a:cubicBezTo>
                  <a:lnTo>
                    <a:pt x="554" y="1208"/>
                  </a:lnTo>
                  <a:lnTo>
                    <a:pt x="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6498445" y="3275060"/>
              <a:ext cx="15347" cy="33266"/>
            </a:xfrm>
            <a:custGeom>
              <a:avLst/>
              <a:gdLst/>
              <a:ahLst/>
              <a:cxnLst/>
              <a:rect l="l" t="t" r="r" b="b"/>
              <a:pathLst>
                <a:path w="555" h="1203" extrusionOk="0">
                  <a:moveTo>
                    <a:pt x="0" y="0"/>
                  </a:moveTo>
                  <a:lnTo>
                    <a:pt x="0" y="1202"/>
                  </a:lnTo>
                  <a:lnTo>
                    <a:pt x="554" y="1202"/>
                  </a:lnTo>
                  <a:cubicBezTo>
                    <a:pt x="554" y="648"/>
                    <a:pt x="359" y="24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6498445" y="3323618"/>
              <a:ext cx="107734" cy="61278"/>
            </a:xfrm>
            <a:custGeom>
              <a:avLst/>
              <a:gdLst/>
              <a:ahLst/>
              <a:cxnLst/>
              <a:rect l="l" t="t" r="r" b="b"/>
              <a:pathLst>
                <a:path w="3896" h="2216" extrusionOk="0">
                  <a:moveTo>
                    <a:pt x="0" y="0"/>
                  </a:moveTo>
                  <a:lnTo>
                    <a:pt x="0" y="2216"/>
                  </a:lnTo>
                  <a:lnTo>
                    <a:pt x="3895" y="2216"/>
                  </a:lnTo>
                  <a:lnTo>
                    <a:pt x="3895" y="0"/>
                  </a:lnTo>
                  <a:lnTo>
                    <a:pt x="1158" y="0"/>
                  </a:lnTo>
                  <a:cubicBezTo>
                    <a:pt x="1273" y="322"/>
                    <a:pt x="1578" y="554"/>
                    <a:pt x="1938" y="554"/>
                  </a:cubicBezTo>
                  <a:lnTo>
                    <a:pt x="1938" y="1108"/>
                  </a:lnTo>
                  <a:cubicBezTo>
                    <a:pt x="1269" y="1108"/>
                    <a:pt x="711" y="631"/>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375391" y="3323618"/>
              <a:ext cx="107706" cy="61278"/>
            </a:xfrm>
            <a:custGeom>
              <a:avLst/>
              <a:gdLst/>
              <a:ahLst/>
              <a:cxnLst/>
              <a:rect l="l" t="t" r="r" b="b"/>
              <a:pathLst>
                <a:path w="3895" h="2216" extrusionOk="0">
                  <a:moveTo>
                    <a:pt x="0" y="0"/>
                  </a:moveTo>
                  <a:lnTo>
                    <a:pt x="0" y="2216"/>
                  </a:lnTo>
                  <a:lnTo>
                    <a:pt x="3895" y="2216"/>
                  </a:lnTo>
                  <a:lnTo>
                    <a:pt x="3895" y="0"/>
                  </a:lnTo>
                  <a:lnTo>
                    <a:pt x="3313" y="0"/>
                  </a:lnTo>
                  <a:cubicBezTo>
                    <a:pt x="3185" y="631"/>
                    <a:pt x="2625" y="1108"/>
                    <a:pt x="1957" y="1108"/>
                  </a:cubicBezTo>
                  <a:lnTo>
                    <a:pt x="1957" y="554"/>
                  </a:lnTo>
                  <a:cubicBezTo>
                    <a:pt x="2318" y="554"/>
                    <a:pt x="2622" y="322"/>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360071" y="3204186"/>
              <a:ext cx="261399" cy="104139"/>
            </a:xfrm>
            <a:custGeom>
              <a:avLst/>
              <a:gdLst/>
              <a:ahLst/>
              <a:cxnLst/>
              <a:rect l="l" t="t" r="r" b="b"/>
              <a:pathLst>
                <a:path w="9453" h="3766" extrusionOk="0">
                  <a:moveTo>
                    <a:pt x="4113" y="553"/>
                  </a:moveTo>
                  <a:cubicBezTo>
                    <a:pt x="4291" y="553"/>
                    <a:pt x="4449" y="689"/>
                    <a:pt x="4449" y="885"/>
                  </a:cubicBezTo>
                  <a:lnTo>
                    <a:pt x="4449" y="1709"/>
                  </a:lnTo>
                  <a:lnTo>
                    <a:pt x="4449" y="1709"/>
                  </a:lnTo>
                  <a:lnTo>
                    <a:pt x="3874" y="1135"/>
                  </a:lnTo>
                  <a:cubicBezTo>
                    <a:pt x="3710" y="983"/>
                    <a:pt x="3741" y="681"/>
                    <a:pt x="3990" y="575"/>
                  </a:cubicBezTo>
                  <a:cubicBezTo>
                    <a:pt x="4031" y="560"/>
                    <a:pt x="4072" y="553"/>
                    <a:pt x="4113" y="553"/>
                  </a:cubicBezTo>
                  <a:close/>
                  <a:moveTo>
                    <a:pt x="5341" y="553"/>
                  </a:moveTo>
                  <a:cubicBezTo>
                    <a:pt x="5381" y="553"/>
                    <a:pt x="5423" y="560"/>
                    <a:pt x="5464" y="575"/>
                  </a:cubicBezTo>
                  <a:cubicBezTo>
                    <a:pt x="5712" y="681"/>
                    <a:pt x="5743" y="983"/>
                    <a:pt x="5580" y="1135"/>
                  </a:cubicBezTo>
                  <a:lnTo>
                    <a:pt x="5004" y="1711"/>
                  </a:lnTo>
                  <a:lnTo>
                    <a:pt x="5004" y="885"/>
                  </a:lnTo>
                  <a:cubicBezTo>
                    <a:pt x="5004" y="689"/>
                    <a:pt x="5163" y="553"/>
                    <a:pt x="5341" y="553"/>
                  </a:cubicBezTo>
                  <a:close/>
                  <a:moveTo>
                    <a:pt x="4122" y="1"/>
                  </a:moveTo>
                  <a:cubicBezTo>
                    <a:pt x="4003" y="1"/>
                    <a:pt x="3879" y="23"/>
                    <a:pt x="3758" y="71"/>
                  </a:cubicBezTo>
                  <a:cubicBezTo>
                    <a:pt x="3445" y="206"/>
                    <a:pt x="3226" y="519"/>
                    <a:pt x="3226" y="879"/>
                  </a:cubicBezTo>
                  <a:cubicBezTo>
                    <a:pt x="2863" y="879"/>
                    <a:pt x="2563" y="1096"/>
                    <a:pt x="2423" y="1433"/>
                  </a:cubicBezTo>
                  <a:cubicBezTo>
                    <a:pt x="2328" y="1662"/>
                    <a:pt x="2341" y="1898"/>
                    <a:pt x="2424" y="2104"/>
                  </a:cubicBezTo>
                  <a:lnTo>
                    <a:pt x="0" y="2104"/>
                  </a:lnTo>
                  <a:lnTo>
                    <a:pt x="0" y="3765"/>
                  </a:lnTo>
                  <a:lnTo>
                    <a:pt x="3343" y="3765"/>
                  </a:lnTo>
                  <a:cubicBezTo>
                    <a:pt x="3343" y="2717"/>
                    <a:pt x="3798" y="2448"/>
                    <a:pt x="4062" y="2104"/>
                  </a:cubicBezTo>
                  <a:lnTo>
                    <a:pt x="3242" y="2104"/>
                  </a:lnTo>
                  <a:cubicBezTo>
                    <a:pt x="3018" y="2104"/>
                    <a:pt x="2843" y="1887"/>
                    <a:pt x="2938" y="1627"/>
                  </a:cubicBezTo>
                  <a:cubicBezTo>
                    <a:pt x="2995" y="1499"/>
                    <a:pt x="3121" y="1427"/>
                    <a:pt x="3247" y="1427"/>
                  </a:cubicBezTo>
                  <a:cubicBezTo>
                    <a:pt x="3331" y="1427"/>
                    <a:pt x="3416" y="1459"/>
                    <a:pt x="3480" y="1528"/>
                  </a:cubicBezTo>
                  <a:lnTo>
                    <a:pt x="4062" y="2104"/>
                  </a:lnTo>
                  <a:lnTo>
                    <a:pt x="5391" y="2104"/>
                  </a:lnTo>
                  <a:lnTo>
                    <a:pt x="5973" y="1528"/>
                  </a:lnTo>
                  <a:cubicBezTo>
                    <a:pt x="6038" y="1459"/>
                    <a:pt x="6122" y="1427"/>
                    <a:pt x="6206" y="1427"/>
                  </a:cubicBezTo>
                  <a:cubicBezTo>
                    <a:pt x="6332" y="1427"/>
                    <a:pt x="6458" y="1499"/>
                    <a:pt x="6515" y="1627"/>
                  </a:cubicBezTo>
                  <a:cubicBezTo>
                    <a:pt x="6610" y="1887"/>
                    <a:pt x="6435" y="2104"/>
                    <a:pt x="6211" y="2104"/>
                  </a:cubicBezTo>
                  <a:lnTo>
                    <a:pt x="5391" y="2104"/>
                  </a:lnTo>
                  <a:cubicBezTo>
                    <a:pt x="5656" y="2448"/>
                    <a:pt x="6112" y="2717"/>
                    <a:pt x="6112" y="3765"/>
                  </a:cubicBezTo>
                  <a:lnTo>
                    <a:pt x="9453" y="3765"/>
                  </a:lnTo>
                  <a:lnTo>
                    <a:pt x="9453" y="2104"/>
                  </a:lnTo>
                  <a:lnTo>
                    <a:pt x="7031" y="2104"/>
                  </a:lnTo>
                  <a:cubicBezTo>
                    <a:pt x="7119" y="1888"/>
                    <a:pt x="7119" y="1649"/>
                    <a:pt x="7031" y="1433"/>
                  </a:cubicBezTo>
                  <a:cubicBezTo>
                    <a:pt x="6892" y="1096"/>
                    <a:pt x="6591" y="879"/>
                    <a:pt x="6227" y="879"/>
                  </a:cubicBezTo>
                  <a:cubicBezTo>
                    <a:pt x="6227" y="519"/>
                    <a:pt x="6010" y="206"/>
                    <a:pt x="5696" y="71"/>
                  </a:cubicBezTo>
                  <a:cubicBezTo>
                    <a:pt x="5574" y="23"/>
                    <a:pt x="5451" y="1"/>
                    <a:pt x="5332" y="1"/>
                  </a:cubicBezTo>
                  <a:cubicBezTo>
                    <a:pt x="5099" y="1"/>
                    <a:pt x="4882" y="87"/>
                    <a:pt x="4727" y="243"/>
                  </a:cubicBezTo>
                  <a:cubicBezTo>
                    <a:pt x="4571" y="87"/>
                    <a:pt x="4355" y="1"/>
                    <a:pt x="4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60"/>
          <p:cNvGrpSpPr/>
          <p:nvPr/>
        </p:nvGrpSpPr>
        <p:grpSpPr>
          <a:xfrm>
            <a:off x="7152037" y="1583493"/>
            <a:ext cx="454582" cy="443224"/>
            <a:chOff x="7693922" y="3631640"/>
            <a:chExt cx="267843" cy="261150"/>
          </a:xfrm>
        </p:grpSpPr>
        <p:sp>
          <p:nvSpPr>
            <p:cNvPr id="1163" name="Google Shape;1163;p60"/>
            <p:cNvSpPr/>
            <p:nvPr/>
          </p:nvSpPr>
          <p:spPr>
            <a:xfrm>
              <a:off x="7817529" y="3662279"/>
              <a:ext cx="144235" cy="230511"/>
            </a:xfrm>
            <a:custGeom>
              <a:avLst/>
              <a:gdLst/>
              <a:ahLst/>
              <a:cxnLst/>
              <a:rect l="l" t="t" r="r" b="b"/>
              <a:pathLst>
                <a:path w="5216" h="8336" extrusionOk="0">
                  <a:moveTo>
                    <a:pt x="2138" y="0"/>
                  </a:moveTo>
                  <a:cubicBezTo>
                    <a:pt x="1984" y="0"/>
                    <a:pt x="1860" y="124"/>
                    <a:pt x="1860" y="278"/>
                  </a:cubicBezTo>
                  <a:lnTo>
                    <a:pt x="1860" y="1307"/>
                  </a:lnTo>
                  <a:lnTo>
                    <a:pt x="2138" y="1585"/>
                  </a:lnTo>
                  <a:lnTo>
                    <a:pt x="2495" y="1226"/>
                  </a:lnTo>
                  <a:cubicBezTo>
                    <a:pt x="2549" y="1172"/>
                    <a:pt x="2620" y="1145"/>
                    <a:pt x="2691" y="1145"/>
                  </a:cubicBezTo>
                  <a:cubicBezTo>
                    <a:pt x="2762" y="1145"/>
                    <a:pt x="2832" y="1172"/>
                    <a:pt x="2886" y="1226"/>
                  </a:cubicBezTo>
                  <a:lnTo>
                    <a:pt x="3244" y="1585"/>
                  </a:lnTo>
                  <a:lnTo>
                    <a:pt x="3603" y="1226"/>
                  </a:lnTo>
                  <a:cubicBezTo>
                    <a:pt x="3657" y="1172"/>
                    <a:pt x="3728" y="1145"/>
                    <a:pt x="3798" y="1145"/>
                  </a:cubicBezTo>
                  <a:cubicBezTo>
                    <a:pt x="3869" y="1145"/>
                    <a:pt x="3940" y="1172"/>
                    <a:pt x="3994" y="1226"/>
                  </a:cubicBezTo>
                  <a:lnTo>
                    <a:pt x="4352" y="1585"/>
                  </a:lnTo>
                  <a:lnTo>
                    <a:pt x="4629" y="1307"/>
                  </a:lnTo>
                  <a:lnTo>
                    <a:pt x="4629" y="278"/>
                  </a:lnTo>
                  <a:cubicBezTo>
                    <a:pt x="4629" y="124"/>
                    <a:pt x="4505" y="0"/>
                    <a:pt x="4353" y="0"/>
                  </a:cubicBezTo>
                  <a:close/>
                  <a:moveTo>
                    <a:pt x="2691" y="1814"/>
                  </a:moveTo>
                  <a:lnTo>
                    <a:pt x="2332" y="2173"/>
                  </a:lnTo>
                  <a:cubicBezTo>
                    <a:pt x="2279" y="2227"/>
                    <a:pt x="2208" y="2254"/>
                    <a:pt x="2137" y="2254"/>
                  </a:cubicBezTo>
                  <a:cubicBezTo>
                    <a:pt x="2066" y="2254"/>
                    <a:pt x="1995" y="2227"/>
                    <a:pt x="1941" y="2173"/>
                  </a:cubicBezTo>
                  <a:lnTo>
                    <a:pt x="1860" y="2092"/>
                  </a:lnTo>
                  <a:lnTo>
                    <a:pt x="1860" y="2969"/>
                  </a:lnTo>
                  <a:lnTo>
                    <a:pt x="2138" y="3247"/>
                  </a:lnTo>
                  <a:lnTo>
                    <a:pt x="2495" y="2889"/>
                  </a:lnTo>
                  <a:cubicBezTo>
                    <a:pt x="2549" y="2835"/>
                    <a:pt x="2620" y="2807"/>
                    <a:pt x="2691" y="2807"/>
                  </a:cubicBezTo>
                  <a:cubicBezTo>
                    <a:pt x="2762" y="2807"/>
                    <a:pt x="2832" y="2835"/>
                    <a:pt x="2886" y="2889"/>
                  </a:cubicBezTo>
                  <a:lnTo>
                    <a:pt x="3245" y="3247"/>
                  </a:lnTo>
                  <a:lnTo>
                    <a:pt x="3603" y="2889"/>
                  </a:lnTo>
                  <a:cubicBezTo>
                    <a:pt x="3657" y="2835"/>
                    <a:pt x="3728" y="2807"/>
                    <a:pt x="3798" y="2807"/>
                  </a:cubicBezTo>
                  <a:cubicBezTo>
                    <a:pt x="3869" y="2807"/>
                    <a:pt x="3940" y="2835"/>
                    <a:pt x="3994" y="2889"/>
                  </a:cubicBezTo>
                  <a:lnTo>
                    <a:pt x="4353" y="3247"/>
                  </a:lnTo>
                  <a:lnTo>
                    <a:pt x="4629" y="2969"/>
                  </a:lnTo>
                  <a:lnTo>
                    <a:pt x="4629" y="2092"/>
                  </a:lnTo>
                  <a:lnTo>
                    <a:pt x="4548" y="2173"/>
                  </a:lnTo>
                  <a:cubicBezTo>
                    <a:pt x="4494" y="2227"/>
                    <a:pt x="4423" y="2254"/>
                    <a:pt x="4352" y="2254"/>
                  </a:cubicBezTo>
                  <a:cubicBezTo>
                    <a:pt x="4281" y="2254"/>
                    <a:pt x="4210" y="2227"/>
                    <a:pt x="4157" y="2173"/>
                  </a:cubicBezTo>
                  <a:lnTo>
                    <a:pt x="3799" y="1814"/>
                  </a:lnTo>
                  <a:lnTo>
                    <a:pt x="3440" y="2173"/>
                  </a:lnTo>
                  <a:cubicBezTo>
                    <a:pt x="3386" y="2227"/>
                    <a:pt x="3315" y="2254"/>
                    <a:pt x="3245" y="2254"/>
                  </a:cubicBezTo>
                  <a:cubicBezTo>
                    <a:pt x="3174" y="2254"/>
                    <a:pt x="3103" y="2227"/>
                    <a:pt x="3049" y="2173"/>
                  </a:cubicBezTo>
                  <a:lnTo>
                    <a:pt x="2691" y="1814"/>
                  </a:lnTo>
                  <a:close/>
                  <a:moveTo>
                    <a:pt x="2691" y="3476"/>
                  </a:moveTo>
                  <a:lnTo>
                    <a:pt x="2334" y="3834"/>
                  </a:lnTo>
                  <a:cubicBezTo>
                    <a:pt x="2279" y="3888"/>
                    <a:pt x="2208" y="3915"/>
                    <a:pt x="2138" y="3915"/>
                  </a:cubicBezTo>
                  <a:cubicBezTo>
                    <a:pt x="2067" y="3915"/>
                    <a:pt x="1996" y="3888"/>
                    <a:pt x="1941" y="3834"/>
                  </a:cubicBezTo>
                  <a:lnTo>
                    <a:pt x="1860" y="3753"/>
                  </a:lnTo>
                  <a:lnTo>
                    <a:pt x="1860" y="4727"/>
                  </a:lnTo>
                  <a:lnTo>
                    <a:pt x="604" y="5982"/>
                  </a:lnTo>
                  <a:cubicBezTo>
                    <a:pt x="0" y="6587"/>
                    <a:pt x="82" y="7587"/>
                    <a:pt x="780" y="8091"/>
                  </a:cubicBezTo>
                  <a:cubicBezTo>
                    <a:pt x="1009" y="8256"/>
                    <a:pt x="1282" y="8336"/>
                    <a:pt x="1557" y="8336"/>
                  </a:cubicBezTo>
                  <a:cubicBezTo>
                    <a:pt x="1934" y="8336"/>
                    <a:pt x="2317" y="8186"/>
                    <a:pt x="2604" y="7899"/>
                  </a:cubicBezTo>
                  <a:lnTo>
                    <a:pt x="3241" y="7262"/>
                  </a:lnTo>
                  <a:cubicBezTo>
                    <a:pt x="3552" y="6951"/>
                    <a:pt x="3985" y="6775"/>
                    <a:pt x="4366" y="6644"/>
                  </a:cubicBezTo>
                  <a:cubicBezTo>
                    <a:pt x="4591" y="6567"/>
                    <a:pt x="4786" y="6397"/>
                    <a:pt x="4929" y="6174"/>
                  </a:cubicBezTo>
                  <a:lnTo>
                    <a:pt x="3675" y="5548"/>
                  </a:lnTo>
                  <a:cubicBezTo>
                    <a:pt x="3538" y="5480"/>
                    <a:pt x="3483" y="5313"/>
                    <a:pt x="3551" y="5177"/>
                  </a:cubicBezTo>
                  <a:cubicBezTo>
                    <a:pt x="3599" y="5080"/>
                    <a:pt x="3697" y="5023"/>
                    <a:pt x="3799" y="5023"/>
                  </a:cubicBezTo>
                  <a:cubicBezTo>
                    <a:pt x="3841" y="5023"/>
                    <a:pt x="3883" y="5033"/>
                    <a:pt x="3923" y="5053"/>
                  </a:cubicBezTo>
                  <a:lnTo>
                    <a:pt x="5140" y="5661"/>
                  </a:lnTo>
                  <a:cubicBezTo>
                    <a:pt x="5216" y="5331"/>
                    <a:pt x="5195" y="4961"/>
                    <a:pt x="5043" y="4622"/>
                  </a:cubicBezTo>
                  <a:cubicBezTo>
                    <a:pt x="4886" y="4269"/>
                    <a:pt x="4777" y="3960"/>
                    <a:pt x="4710" y="3672"/>
                  </a:cubicBezTo>
                  <a:lnTo>
                    <a:pt x="4549" y="3834"/>
                  </a:lnTo>
                  <a:cubicBezTo>
                    <a:pt x="4495" y="3888"/>
                    <a:pt x="4424" y="3915"/>
                    <a:pt x="4353" y="3915"/>
                  </a:cubicBezTo>
                  <a:cubicBezTo>
                    <a:pt x="4282" y="3915"/>
                    <a:pt x="4211" y="3888"/>
                    <a:pt x="4157" y="3834"/>
                  </a:cubicBezTo>
                  <a:lnTo>
                    <a:pt x="3799" y="3476"/>
                  </a:lnTo>
                  <a:lnTo>
                    <a:pt x="3442" y="3834"/>
                  </a:lnTo>
                  <a:cubicBezTo>
                    <a:pt x="3387" y="3888"/>
                    <a:pt x="3316" y="3915"/>
                    <a:pt x="3245" y="3915"/>
                  </a:cubicBezTo>
                  <a:cubicBezTo>
                    <a:pt x="3174" y="3915"/>
                    <a:pt x="3103" y="3888"/>
                    <a:pt x="3049" y="3834"/>
                  </a:cubicBezTo>
                  <a:lnTo>
                    <a:pt x="2691" y="34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0"/>
            <p:cNvSpPr/>
            <p:nvPr/>
          </p:nvSpPr>
          <p:spPr>
            <a:xfrm>
              <a:off x="7693922" y="3631640"/>
              <a:ext cx="144263" cy="230539"/>
            </a:xfrm>
            <a:custGeom>
              <a:avLst/>
              <a:gdLst/>
              <a:ahLst/>
              <a:cxnLst/>
              <a:rect l="l" t="t" r="r" b="b"/>
              <a:pathLst>
                <a:path w="5217" h="8337" extrusionOk="0">
                  <a:moveTo>
                    <a:pt x="2138" y="0"/>
                  </a:moveTo>
                  <a:cubicBezTo>
                    <a:pt x="1986" y="0"/>
                    <a:pt x="1862" y="125"/>
                    <a:pt x="1862" y="278"/>
                  </a:cubicBezTo>
                  <a:lnTo>
                    <a:pt x="1862" y="1308"/>
                  </a:lnTo>
                  <a:lnTo>
                    <a:pt x="2138" y="1585"/>
                  </a:lnTo>
                  <a:lnTo>
                    <a:pt x="2497" y="1226"/>
                  </a:lnTo>
                  <a:cubicBezTo>
                    <a:pt x="2551" y="1172"/>
                    <a:pt x="2622" y="1146"/>
                    <a:pt x="2693" y="1146"/>
                  </a:cubicBezTo>
                  <a:cubicBezTo>
                    <a:pt x="2764" y="1146"/>
                    <a:pt x="2835" y="1172"/>
                    <a:pt x="2888" y="1226"/>
                  </a:cubicBezTo>
                  <a:lnTo>
                    <a:pt x="3246" y="1585"/>
                  </a:lnTo>
                  <a:lnTo>
                    <a:pt x="3603" y="1226"/>
                  </a:lnTo>
                  <a:cubicBezTo>
                    <a:pt x="3658" y="1172"/>
                    <a:pt x="3729" y="1146"/>
                    <a:pt x="3800" y="1146"/>
                  </a:cubicBezTo>
                  <a:cubicBezTo>
                    <a:pt x="3871" y="1146"/>
                    <a:pt x="3942" y="1172"/>
                    <a:pt x="3996" y="1226"/>
                  </a:cubicBezTo>
                  <a:lnTo>
                    <a:pt x="4354" y="1585"/>
                  </a:lnTo>
                  <a:lnTo>
                    <a:pt x="4631" y="1308"/>
                  </a:lnTo>
                  <a:lnTo>
                    <a:pt x="4631" y="278"/>
                  </a:lnTo>
                  <a:cubicBezTo>
                    <a:pt x="4631" y="125"/>
                    <a:pt x="4507" y="0"/>
                    <a:pt x="4354" y="0"/>
                  </a:cubicBezTo>
                  <a:close/>
                  <a:moveTo>
                    <a:pt x="2692" y="1814"/>
                  </a:moveTo>
                  <a:lnTo>
                    <a:pt x="2335" y="2173"/>
                  </a:lnTo>
                  <a:cubicBezTo>
                    <a:pt x="2281" y="2227"/>
                    <a:pt x="2210" y="2254"/>
                    <a:pt x="2139" y="2254"/>
                  </a:cubicBezTo>
                  <a:cubicBezTo>
                    <a:pt x="2068" y="2254"/>
                    <a:pt x="1997" y="2227"/>
                    <a:pt x="1943" y="2173"/>
                  </a:cubicBezTo>
                  <a:lnTo>
                    <a:pt x="1862" y="2092"/>
                  </a:lnTo>
                  <a:lnTo>
                    <a:pt x="1862" y="2969"/>
                  </a:lnTo>
                  <a:lnTo>
                    <a:pt x="2138" y="3247"/>
                  </a:lnTo>
                  <a:lnTo>
                    <a:pt x="2497" y="2888"/>
                  </a:lnTo>
                  <a:cubicBezTo>
                    <a:pt x="2551" y="2834"/>
                    <a:pt x="2622" y="2807"/>
                    <a:pt x="2693" y="2807"/>
                  </a:cubicBezTo>
                  <a:cubicBezTo>
                    <a:pt x="2764" y="2807"/>
                    <a:pt x="2835" y="2834"/>
                    <a:pt x="2888" y="2888"/>
                  </a:cubicBezTo>
                  <a:lnTo>
                    <a:pt x="3246" y="3247"/>
                  </a:lnTo>
                  <a:lnTo>
                    <a:pt x="3605" y="2888"/>
                  </a:lnTo>
                  <a:cubicBezTo>
                    <a:pt x="3659" y="2834"/>
                    <a:pt x="3730" y="2807"/>
                    <a:pt x="3801" y="2807"/>
                  </a:cubicBezTo>
                  <a:cubicBezTo>
                    <a:pt x="3871" y="2807"/>
                    <a:pt x="3942" y="2834"/>
                    <a:pt x="3996" y="2888"/>
                  </a:cubicBezTo>
                  <a:lnTo>
                    <a:pt x="4354" y="3247"/>
                  </a:lnTo>
                  <a:lnTo>
                    <a:pt x="4631" y="2969"/>
                  </a:lnTo>
                  <a:lnTo>
                    <a:pt x="4631" y="2092"/>
                  </a:lnTo>
                  <a:lnTo>
                    <a:pt x="4550" y="2173"/>
                  </a:lnTo>
                  <a:cubicBezTo>
                    <a:pt x="4496" y="2227"/>
                    <a:pt x="4425" y="2254"/>
                    <a:pt x="4354" y="2254"/>
                  </a:cubicBezTo>
                  <a:cubicBezTo>
                    <a:pt x="4284" y="2254"/>
                    <a:pt x="4213" y="2227"/>
                    <a:pt x="4159" y="2173"/>
                  </a:cubicBezTo>
                  <a:lnTo>
                    <a:pt x="3800" y="1814"/>
                  </a:lnTo>
                  <a:lnTo>
                    <a:pt x="3442" y="2173"/>
                  </a:lnTo>
                  <a:cubicBezTo>
                    <a:pt x="3388" y="2227"/>
                    <a:pt x="3318" y="2254"/>
                    <a:pt x="3247" y="2254"/>
                  </a:cubicBezTo>
                  <a:cubicBezTo>
                    <a:pt x="3176" y="2254"/>
                    <a:pt x="3105" y="2227"/>
                    <a:pt x="3051" y="2173"/>
                  </a:cubicBezTo>
                  <a:lnTo>
                    <a:pt x="2692" y="1814"/>
                  </a:lnTo>
                  <a:close/>
                  <a:moveTo>
                    <a:pt x="2692" y="3476"/>
                  </a:moveTo>
                  <a:lnTo>
                    <a:pt x="2335" y="3835"/>
                  </a:lnTo>
                  <a:cubicBezTo>
                    <a:pt x="2281" y="3889"/>
                    <a:pt x="2210" y="3916"/>
                    <a:pt x="2139" y="3916"/>
                  </a:cubicBezTo>
                  <a:cubicBezTo>
                    <a:pt x="2068" y="3916"/>
                    <a:pt x="1997" y="3889"/>
                    <a:pt x="1943" y="3835"/>
                  </a:cubicBezTo>
                  <a:lnTo>
                    <a:pt x="1862" y="3753"/>
                  </a:lnTo>
                  <a:lnTo>
                    <a:pt x="1862" y="4727"/>
                  </a:lnTo>
                  <a:lnTo>
                    <a:pt x="605" y="5982"/>
                  </a:lnTo>
                  <a:cubicBezTo>
                    <a:pt x="1" y="6588"/>
                    <a:pt x="82" y="7588"/>
                    <a:pt x="782" y="8091"/>
                  </a:cubicBezTo>
                  <a:cubicBezTo>
                    <a:pt x="1011" y="8256"/>
                    <a:pt x="1283" y="8336"/>
                    <a:pt x="1558" y="8336"/>
                  </a:cubicBezTo>
                  <a:cubicBezTo>
                    <a:pt x="1935" y="8336"/>
                    <a:pt x="2318" y="8187"/>
                    <a:pt x="2606" y="7899"/>
                  </a:cubicBezTo>
                  <a:lnTo>
                    <a:pt x="3241" y="7263"/>
                  </a:lnTo>
                  <a:cubicBezTo>
                    <a:pt x="3555" y="6951"/>
                    <a:pt x="3986" y="6775"/>
                    <a:pt x="4367" y="6644"/>
                  </a:cubicBezTo>
                  <a:cubicBezTo>
                    <a:pt x="4591" y="6567"/>
                    <a:pt x="4786" y="6397"/>
                    <a:pt x="4930" y="6174"/>
                  </a:cubicBezTo>
                  <a:lnTo>
                    <a:pt x="3677" y="5548"/>
                  </a:lnTo>
                  <a:cubicBezTo>
                    <a:pt x="3540" y="5480"/>
                    <a:pt x="3484" y="5313"/>
                    <a:pt x="3553" y="5176"/>
                  </a:cubicBezTo>
                  <a:cubicBezTo>
                    <a:pt x="3601" y="5079"/>
                    <a:pt x="3700" y="5023"/>
                    <a:pt x="3802" y="5023"/>
                  </a:cubicBezTo>
                  <a:cubicBezTo>
                    <a:pt x="3843" y="5023"/>
                    <a:pt x="3885" y="5032"/>
                    <a:pt x="3924" y="5052"/>
                  </a:cubicBezTo>
                  <a:lnTo>
                    <a:pt x="5142" y="5662"/>
                  </a:lnTo>
                  <a:cubicBezTo>
                    <a:pt x="5216" y="5331"/>
                    <a:pt x="5197" y="4962"/>
                    <a:pt x="5045" y="4620"/>
                  </a:cubicBezTo>
                  <a:cubicBezTo>
                    <a:pt x="4887" y="4269"/>
                    <a:pt x="4778" y="3959"/>
                    <a:pt x="4711" y="3672"/>
                  </a:cubicBezTo>
                  <a:lnTo>
                    <a:pt x="4550" y="3835"/>
                  </a:lnTo>
                  <a:cubicBezTo>
                    <a:pt x="4496" y="3889"/>
                    <a:pt x="4425" y="3916"/>
                    <a:pt x="4354" y="3916"/>
                  </a:cubicBezTo>
                  <a:cubicBezTo>
                    <a:pt x="4284" y="3916"/>
                    <a:pt x="4213" y="3889"/>
                    <a:pt x="4159" y="3835"/>
                  </a:cubicBezTo>
                  <a:lnTo>
                    <a:pt x="3800" y="3476"/>
                  </a:lnTo>
                  <a:lnTo>
                    <a:pt x="3442" y="3835"/>
                  </a:lnTo>
                  <a:cubicBezTo>
                    <a:pt x="3388" y="3889"/>
                    <a:pt x="3318" y="3916"/>
                    <a:pt x="3247" y="3916"/>
                  </a:cubicBezTo>
                  <a:cubicBezTo>
                    <a:pt x="3176" y="3916"/>
                    <a:pt x="3105" y="3889"/>
                    <a:pt x="3051" y="3835"/>
                  </a:cubicBezTo>
                  <a:lnTo>
                    <a:pt x="2692" y="34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60"/>
          <p:cNvGrpSpPr/>
          <p:nvPr/>
        </p:nvGrpSpPr>
        <p:grpSpPr>
          <a:xfrm>
            <a:off x="1595999" y="1583259"/>
            <a:ext cx="340350" cy="443693"/>
            <a:chOff x="8078597" y="3641070"/>
            <a:chExt cx="200536" cy="261427"/>
          </a:xfrm>
        </p:grpSpPr>
        <p:sp>
          <p:nvSpPr>
            <p:cNvPr id="1166" name="Google Shape;1166;p60"/>
            <p:cNvSpPr/>
            <p:nvPr/>
          </p:nvSpPr>
          <p:spPr>
            <a:xfrm>
              <a:off x="8146457" y="3658685"/>
              <a:ext cx="64845" cy="64845"/>
            </a:xfrm>
            <a:custGeom>
              <a:avLst/>
              <a:gdLst/>
              <a:ahLst/>
              <a:cxnLst/>
              <a:rect l="l" t="t" r="r" b="b"/>
              <a:pathLst>
                <a:path w="2345" h="2345" extrusionOk="0">
                  <a:moveTo>
                    <a:pt x="1" y="0"/>
                  </a:moveTo>
                  <a:lnTo>
                    <a:pt x="1172" y="2344"/>
                  </a:lnTo>
                  <a:lnTo>
                    <a:pt x="2345" y="0"/>
                  </a:lnTo>
                  <a:lnTo>
                    <a:pt x="2345" y="0"/>
                  </a:lnTo>
                  <a:cubicBezTo>
                    <a:pt x="1965" y="123"/>
                    <a:pt x="1568" y="184"/>
                    <a:pt x="1172" y="184"/>
                  </a:cubicBezTo>
                  <a:cubicBezTo>
                    <a:pt x="776" y="184"/>
                    <a:pt x="381" y="1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8078597" y="3641070"/>
              <a:ext cx="107955" cy="261427"/>
            </a:xfrm>
            <a:custGeom>
              <a:avLst/>
              <a:gdLst/>
              <a:ahLst/>
              <a:cxnLst/>
              <a:rect l="l" t="t" r="r" b="b"/>
              <a:pathLst>
                <a:path w="3904" h="9454" extrusionOk="0">
                  <a:moveTo>
                    <a:pt x="3072" y="4985"/>
                  </a:moveTo>
                  <a:cubicBezTo>
                    <a:pt x="3226" y="4985"/>
                    <a:pt x="3350" y="5110"/>
                    <a:pt x="3350" y="5263"/>
                  </a:cubicBezTo>
                  <a:cubicBezTo>
                    <a:pt x="3350" y="5415"/>
                    <a:pt x="3226" y="5539"/>
                    <a:pt x="3072" y="5539"/>
                  </a:cubicBezTo>
                  <a:cubicBezTo>
                    <a:pt x="2920" y="5539"/>
                    <a:pt x="2796" y="5415"/>
                    <a:pt x="2796" y="5263"/>
                  </a:cubicBezTo>
                  <a:cubicBezTo>
                    <a:pt x="2796" y="5110"/>
                    <a:pt x="2920" y="4985"/>
                    <a:pt x="3072" y="4985"/>
                  </a:cubicBezTo>
                  <a:close/>
                  <a:moveTo>
                    <a:pt x="3072" y="6093"/>
                  </a:moveTo>
                  <a:cubicBezTo>
                    <a:pt x="3226" y="6093"/>
                    <a:pt x="3350" y="6217"/>
                    <a:pt x="3350" y="6371"/>
                  </a:cubicBezTo>
                  <a:cubicBezTo>
                    <a:pt x="3350" y="6523"/>
                    <a:pt x="3226" y="6647"/>
                    <a:pt x="3072" y="6647"/>
                  </a:cubicBezTo>
                  <a:cubicBezTo>
                    <a:pt x="2920" y="6647"/>
                    <a:pt x="2796" y="6523"/>
                    <a:pt x="2796" y="6371"/>
                  </a:cubicBezTo>
                  <a:cubicBezTo>
                    <a:pt x="2796" y="6217"/>
                    <a:pt x="2920" y="6093"/>
                    <a:pt x="3072" y="6093"/>
                  </a:cubicBezTo>
                  <a:close/>
                  <a:moveTo>
                    <a:pt x="1411" y="1"/>
                  </a:moveTo>
                  <a:cubicBezTo>
                    <a:pt x="1248" y="1"/>
                    <a:pt x="1120" y="142"/>
                    <a:pt x="1136" y="305"/>
                  </a:cubicBezTo>
                  <a:lnTo>
                    <a:pt x="1490" y="3857"/>
                  </a:lnTo>
                  <a:cubicBezTo>
                    <a:pt x="1533" y="4278"/>
                    <a:pt x="1195" y="4593"/>
                    <a:pt x="826" y="4593"/>
                  </a:cubicBezTo>
                  <a:cubicBezTo>
                    <a:pt x="702" y="4593"/>
                    <a:pt x="575" y="4558"/>
                    <a:pt x="457" y="4479"/>
                  </a:cubicBezTo>
                  <a:cubicBezTo>
                    <a:pt x="408" y="4446"/>
                    <a:pt x="355" y="4432"/>
                    <a:pt x="304" y="4432"/>
                  </a:cubicBezTo>
                  <a:cubicBezTo>
                    <a:pt x="145" y="4432"/>
                    <a:pt x="1" y="4574"/>
                    <a:pt x="30" y="4754"/>
                  </a:cubicBezTo>
                  <a:lnTo>
                    <a:pt x="584" y="8114"/>
                  </a:lnTo>
                  <a:cubicBezTo>
                    <a:pt x="597" y="8190"/>
                    <a:pt x="640" y="8257"/>
                    <a:pt x="703" y="8300"/>
                  </a:cubicBezTo>
                  <a:lnTo>
                    <a:pt x="2365" y="9407"/>
                  </a:lnTo>
                  <a:cubicBezTo>
                    <a:pt x="2411" y="9439"/>
                    <a:pt x="2465" y="9454"/>
                    <a:pt x="2518" y="9454"/>
                  </a:cubicBezTo>
                  <a:cubicBezTo>
                    <a:pt x="2572" y="9454"/>
                    <a:pt x="2626" y="9439"/>
                    <a:pt x="2672" y="9407"/>
                  </a:cubicBezTo>
                  <a:lnTo>
                    <a:pt x="3904" y="8586"/>
                  </a:lnTo>
                  <a:lnTo>
                    <a:pt x="3904" y="4774"/>
                  </a:lnTo>
                  <a:cubicBezTo>
                    <a:pt x="3836" y="4640"/>
                    <a:pt x="1609" y="184"/>
                    <a:pt x="1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8187438" y="3641070"/>
              <a:ext cx="91696" cy="261427"/>
            </a:xfrm>
            <a:custGeom>
              <a:avLst/>
              <a:gdLst/>
              <a:ahLst/>
              <a:cxnLst/>
              <a:rect l="l" t="t" r="r" b="b"/>
              <a:pathLst>
                <a:path w="3316" h="9454" extrusionOk="0">
                  <a:moveTo>
                    <a:pt x="1801" y="1"/>
                  </a:moveTo>
                  <a:lnTo>
                    <a:pt x="0" y="3602"/>
                  </a:lnTo>
                  <a:lnTo>
                    <a:pt x="492" y="4585"/>
                  </a:lnTo>
                  <a:cubicBezTo>
                    <a:pt x="511" y="4624"/>
                    <a:pt x="522" y="4666"/>
                    <a:pt x="522" y="4709"/>
                  </a:cubicBezTo>
                  <a:lnTo>
                    <a:pt x="522" y="9325"/>
                  </a:lnTo>
                  <a:lnTo>
                    <a:pt x="644" y="9407"/>
                  </a:lnTo>
                  <a:cubicBezTo>
                    <a:pt x="691" y="9439"/>
                    <a:pt x="744" y="9454"/>
                    <a:pt x="798" y="9454"/>
                  </a:cubicBezTo>
                  <a:cubicBezTo>
                    <a:pt x="851" y="9454"/>
                    <a:pt x="905" y="9439"/>
                    <a:pt x="952" y="9407"/>
                  </a:cubicBezTo>
                  <a:lnTo>
                    <a:pt x="2613" y="8300"/>
                  </a:lnTo>
                  <a:cubicBezTo>
                    <a:pt x="2678" y="8257"/>
                    <a:pt x="2721" y="8189"/>
                    <a:pt x="2733" y="8114"/>
                  </a:cubicBezTo>
                  <a:lnTo>
                    <a:pt x="3287" y="4754"/>
                  </a:lnTo>
                  <a:cubicBezTo>
                    <a:pt x="3315" y="4579"/>
                    <a:pt x="3178" y="4432"/>
                    <a:pt x="3015" y="4432"/>
                  </a:cubicBezTo>
                  <a:cubicBezTo>
                    <a:pt x="2986" y="4432"/>
                    <a:pt x="2956" y="4436"/>
                    <a:pt x="2926" y="4446"/>
                  </a:cubicBezTo>
                  <a:cubicBezTo>
                    <a:pt x="2836" y="4477"/>
                    <a:pt x="2745" y="4491"/>
                    <a:pt x="2657" y="4491"/>
                  </a:cubicBezTo>
                  <a:cubicBezTo>
                    <a:pt x="2176" y="4491"/>
                    <a:pt x="1764" y="4071"/>
                    <a:pt x="1821" y="3553"/>
                  </a:cubicBezTo>
                  <a:lnTo>
                    <a:pt x="2182" y="309"/>
                  </a:lnTo>
                  <a:cubicBezTo>
                    <a:pt x="2200" y="144"/>
                    <a:pt x="2071" y="1"/>
                    <a:pt x="1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60"/>
          <p:cNvGrpSpPr/>
          <p:nvPr/>
        </p:nvGrpSpPr>
        <p:grpSpPr>
          <a:xfrm>
            <a:off x="4378907" y="3384572"/>
            <a:ext cx="435762" cy="443741"/>
            <a:chOff x="7655264" y="4072948"/>
            <a:chExt cx="256753" cy="261455"/>
          </a:xfrm>
        </p:grpSpPr>
        <p:sp>
          <p:nvSpPr>
            <p:cNvPr id="1170" name="Google Shape;1170;p60"/>
            <p:cNvSpPr/>
            <p:nvPr/>
          </p:nvSpPr>
          <p:spPr>
            <a:xfrm>
              <a:off x="7761394" y="4072948"/>
              <a:ext cx="44521" cy="22233"/>
            </a:xfrm>
            <a:custGeom>
              <a:avLst/>
              <a:gdLst/>
              <a:ahLst/>
              <a:cxnLst/>
              <a:rect l="l" t="t" r="r" b="b"/>
              <a:pathLst>
                <a:path w="1610" h="804" extrusionOk="0">
                  <a:moveTo>
                    <a:pt x="1" y="0"/>
                  </a:moveTo>
                  <a:lnTo>
                    <a:pt x="804" y="804"/>
                  </a:lnTo>
                  <a:lnTo>
                    <a:pt x="1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7655264" y="4186517"/>
              <a:ext cx="256753" cy="40207"/>
            </a:xfrm>
            <a:custGeom>
              <a:avLst/>
              <a:gdLst/>
              <a:ahLst/>
              <a:cxnLst/>
              <a:rect l="l" t="t" r="r" b="b"/>
              <a:pathLst>
                <a:path w="9285" h="1454" extrusionOk="0">
                  <a:moveTo>
                    <a:pt x="913" y="1"/>
                  </a:moveTo>
                  <a:lnTo>
                    <a:pt x="240" y="170"/>
                  </a:lnTo>
                  <a:lnTo>
                    <a:pt x="0" y="1092"/>
                  </a:lnTo>
                  <a:lnTo>
                    <a:pt x="980" y="847"/>
                  </a:lnTo>
                  <a:lnTo>
                    <a:pt x="2179" y="1454"/>
                  </a:lnTo>
                  <a:lnTo>
                    <a:pt x="3411" y="829"/>
                  </a:lnTo>
                  <a:lnTo>
                    <a:pt x="4642" y="1454"/>
                  </a:lnTo>
                  <a:lnTo>
                    <a:pt x="5874" y="829"/>
                  </a:lnTo>
                  <a:lnTo>
                    <a:pt x="7108" y="1454"/>
                  </a:lnTo>
                  <a:lnTo>
                    <a:pt x="8307" y="847"/>
                  </a:lnTo>
                  <a:lnTo>
                    <a:pt x="9285" y="1092"/>
                  </a:lnTo>
                  <a:lnTo>
                    <a:pt x="9045" y="170"/>
                  </a:lnTo>
                  <a:lnTo>
                    <a:pt x="8372" y="1"/>
                  </a:lnTo>
                  <a:lnTo>
                    <a:pt x="7108" y="642"/>
                  </a:lnTo>
                  <a:lnTo>
                    <a:pt x="5874" y="18"/>
                  </a:lnTo>
                  <a:lnTo>
                    <a:pt x="4642" y="642"/>
                  </a:lnTo>
                  <a:lnTo>
                    <a:pt x="3411" y="18"/>
                  </a:lnTo>
                  <a:lnTo>
                    <a:pt x="2179" y="642"/>
                  </a:lnTo>
                  <a:lnTo>
                    <a:pt x="9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7730451" y="4074829"/>
              <a:ext cx="106407" cy="62218"/>
            </a:xfrm>
            <a:custGeom>
              <a:avLst/>
              <a:gdLst/>
              <a:ahLst/>
              <a:cxnLst/>
              <a:rect l="l" t="t" r="r" b="b"/>
              <a:pathLst>
                <a:path w="3848" h="2250" extrusionOk="0">
                  <a:moveTo>
                    <a:pt x="402" y="0"/>
                  </a:moveTo>
                  <a:lnTo>
                    <a:pt x="229" y="58"/>
                  </a:lnTo>
                  <a:lnTo>
                    <a:pt x="0" y="415"/>
                  </a:lnTo>
                  <a:lnTo>
                    <a:pt x="432" y="922"/>
                  </a:lnTo>
                  <a:lnTo>
                    <a:pt x="383" y="1557"/>
                  </a:lnTo>
                  <a:lnTo>
                    <a:pt x="1002" y="1706"/>
                  </a:lnTo>
                  <a:lnTo>
                    <a:pt x="1336" y="2250"/>
                  </a:lnTo>
                  <a:lnTo>
                    <a:pt x="1923" y="2006"/>
                  </a:lnTo>
                  <a:lnTo>
                    <a:pt x="2513" y="2250"/>
                  </a:lnTo>
                  <a:lnTo>
                    <a:pt x="2845" y="1706"/>
                  </a:lnTo>
                  <a:lnTo>
                    <a:pt x="3465" y="1557"/>
                  </a:lnTo>
                  <a:lnTo>
                    <a:pt x="3417" y="922"/>
                  </a:lnTo>
                  <a:lnTo>
                    <a:pt x="3848" y="415"/>
                  </a:lnTo>
                  <a:lnTo>
                    <a:pt x="3618" y="58"/>
                  </a:lnTo>
                  <a:lnTo>
                    <a:pt x="3445" y="0"/>
                  </a:lnTo>
                  <a:lnTo>
                    <a:pt x="1923" y="1518"/>
                  </a:lnTo>
                  <a:lnTo>
                    <a:pt x="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7666297" y="4084120"/>
              <a:ext cx="234742" cy="103006"/>
            </a:xfrm>
            <a:custGeom>
              <a:avLst/>
              <a:gdLst/>
              <a:ahLst/>
              <a:cxnLst/>
              <a:rect l="l" t="t" r="r" b="b"/>
              <a:pathLst>
                <a:path w="8489" h="3725" extrusionOk="0">
                  <a:moveTo>
                    <a:pt x="6776" y="1"/>
                  </a:moveTo>
                  <a:lnTo>
                    <a:pt x="6856" y="123"/>
                  </a:lnTo>
                  <a:lnTo>
                    <a:pt x="6305" y="772"/>
                  </a:lnTo>
                  <a:lnTo>
                    <a:pt x="6373" y="1649"/>
                  </a:lnTo>
                  <a:lnTo>
                    <a:pt x="5518" y="1856"/>
                  </a:lnTo>
                  <a:lnTo>
                    <a:pt x="5057" y="2606"/>
                  </a:lnTo>
                  <a:lnTo>
                    <a:pt x="4243" y="2269"/>
                  </a:lnTo>
                  <a:lnTo>
                    <a:pt x="3430" y="2606"/>
                  </a:lnTo>
                  <a:lnTo>
                    <a:pt x="2970" y="1856"/>
                  </a:lnTo>
                  <a:lnTo>
                    <a:pt x="2115" y="1649"/>
                  </a:lnTo>
                  <a:lnTo>
                    <a:pt x="2182" y="772"/>
                  </a:lnTo>
                  <a:lnTo>
                    <a:pt x="1631" y="125"/>
                  </a:lnTo>
                  <a:lnTo>
                    <a:pt x="1710" y="1"/>
                  </a:lnTo>
                  <a:lnTo>
                    <a:pt x="1710" y="1"/>
                  </a:lnTo>
                  <a:lnTo>
                    <a:pt x="1465" y="82"/>
                  </a:lnTo>
                  <a:cubicBezTo>
                    <a:pt x="1072" y="214"/>
                    <a:pt x="764" y="509"/>
                    <a:pt x="616" y="896"/>
                  </a:cubicBezTo>
                  <a:lnTo>
                    <a:pt x="610" y="909"/>
                  </a:lnTo>
                  <a:lnTo>
                    <a:pt x="0" y="3262"/>
                  </a:lnTo>
                  <a:lnTo>
                    <a:pt x="581" y="3117"/>
                  </a:lnTo>
                  <a:lnTo>
                    <a:pt x="1780" y="3724"/>
                  </a:lnTo>
                  <a:lnTo>
                    <a:pt x="3012" y="3100"/>
                  </a:lnTo>
                  <a:lnTo>
                    <a:pt x="4243" y="3724"/>
                  </a:lnTo>
                  <a:lnTo>
                    <a:pt x="5477" y="3100"/>
                  </a:lnTo>
                  <a:lnTo>
                    <a:pt x="6709" y="3724"/>
                  </a:lnTo>
                  <a:lnTo>
                    <a:pt x="7908" y="3117"/>
                  </a:lnTo>
                  <a:lnTo>
                    <a:pt x="8488" y="3262"/>
                  </a:lnTo>
                  <a:lnTo>
                    <a:pt x="8488" y="3262"/>
                  </a:lnTo>
                  <a:lnTo>
                    <a:pt x="7881" y="924"/>
                  </a:lnTo>
                  <a:lnTo>
                    <a:pt x="7878" y="909"/>
                  </a:lnTo>
                  <a:lnTo>
                    <a:pt x="7872" y="894"/>
                  </a:lnTo>
                  <a:cubicBezTo>
                    <a:pt x="7725" y="509"/>
                    <a:pt x="7415" y="214"/>
                    <a:pt x="7023" y="82"/>
                  </a:cubicBezTo>
                  <a:lnTo>
                    <a:pt x="6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7662149" y="4226171"/>
              <a:ext cx="243010" cy="108232"/>
            </a:xfrm>
            <a:custGeom>
              <a:avLst/>
              <a:gdLst/>
              <a:ahLst/>
              <a:cxnLst/>
              <a:rect l="l" t="t" r="r" b="b"/>
              <a:pathLst>
                <a:path w="8788" h="3914" extrusionOk="0">
                  <a:moveTo>
                    <a:pt x="664" y="1"/>
                  </a:moveTo>
                  <a:lnTo>
                    <a:pt x="1" y="168"/>
                  </a:lnTo>
                  <a:lnTo>
                    <a:pt x="304" y="386"/>
                  </a:lnTo>
                  <a:lnTo>
                    <a:pt x="304" y="1453"/>
                  </a:lnTo>
                  <a:lnTo>
                    <a:pt x="858" y="1453"/>
                  </a:lnTo>
                  <a:lnTo>
                    <a:pt x="858" y="786"/>
                  </a:lnTo>
                  <a:lnTo>
                    <a:pt x="1575" y="1305"/>
                  </a:lnTo>
                  <a:lnTo>
                    <a:pt x="1575" y="2373"/>
                  </a:lnTo>
                  <a:lnTo>
                    <a:pt x="2129" y="2373"/>
                  </a:lnTo>
                  <a:lnTo>
                    <a:pt x="2129" y="1705"/>
                  </a:lnTo>
                  <a:lnTo>
                    <a:pt x="2846" y="2224"/>
                  </a:lnTo>
                  <a:lnTo>
                    <a:pt x="2846" y="3290"/>
                  </a:lnTo>
                  <a:lnTo>
                    <a:pt x="3399" y="3290"/>
                  </a:lnTo>
                  <a:lnTo>
                    <a:pt x="3399" y="2624"/>
                  </a:lnTo>
                  <a:lnTo>
                    <a:pt x="4117" y="3142"/>
                  </a:lnTo>
                  <a:lnTo>
                    <a:pt x="4117" y="3913"/>
                  </a:lnTo>
                  <a:lnTo>
                    <a:pt x="4671" y="3913"/>
                  </a:lnTo>
                  <a:lnTo>
                    <a:pt x="4671" y="3142"/>
                  </a:lnTo>
                  <a:lnTo>
                    <a:pt x="5389" y="2624"/>
                  </a:lnTo>
                  <a:lnTo>
                    <a:pt x="5389" y="3290"/>
                  </a:lnTo>
                  <a:lnTo>
                    <a:pt x="5943" y="3290"/>
                  </a:lnTo>
                  <a:lnTo>
                    <a:pt x="5943" y="2224"/>
                  </a:lnTo>
                  <a:lnTo>
                    <a:pt x="6661" y="1705"/>
                  </a:lnTo>
                  <a:lnTo>
                    <a:pt x="6661" y="2373"/>
                  </a:lnTo>
                  <a:lnTo>
                    <a:pt x="7214" y="2373"/>
                  </a:lnTo>
                  <a:lnTo>
                    <a:pt x="7214" y="1305"/>
                  </a:lnTo>
                  <a:lnTo>
                    <a:pt x="7931" y="786"/>
                  </a:lnTo>
                  <a:lnTo>
                    <a:pt x="7931" y="1453"/>
                  </a:lnTo>
                  <a:lnTo>
                    <a:pt x="8485" y="1453"/>
                  </a:lnTo>
                  <a:lnTo>
                    <a:pt x="8485" y="386"/>
                  </a:lnTo>
                  <a:lnTo>
                    <a:pt x="8787" y="168"/>
                  </a:lnTo>
                  <a:lnTo>
                    <a:pt x="8123" y="1"/>
                  </a:lnTo>
                  <a:lnTo>
                    <a:pt x="6859" y="642"/>
                  </a:lnTo>
                  <a:lnTo>
                    <a:pt x="5627" y="17"/>
                  </a:lnTo>
                  <a:lnTo>
                    <a:pt x="4393" y="642"/>
                  </a:lnTo>
                  <a:lnTo>
                    <a:pt x="3162" y="17"/>
                  </a:lnTo>
                  <a:lnTo>
                    <a:pt x="1930" y="642"/>
                  </a:lnTo>
                  <a:lnTo>
                    <a:pt x="6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60"/>
          <p:cNvGrpSpPr/>
          <p:nvPr/>
        </p:nvGrpSpPr>
        <p:grpSpPr>
          <a:xfrm>
            <a:off x="4405599" y="1615889"/>
            <a:ext cx="382378" cy="378442"/>
            <a:chOff x="5266466" y="3548074"/>
            <a:chExt cx="264165" cy="261427"/>
          </a:xfrm>
        </p:grpSpPr>
        <p:sp>
          <p:nvSpPr>
            <p:cNvPr id="1176" name="Google Shape;1176;p60"/>
            <p:cNvSpPr/>
            <p:nvPr/>
          </p:nvSpPr>
          <p:spPr>
            <a:xfrm>
              <a:off x="5366541" y="3624727"/>
              <a:ext cx="164090" cy="184774"/>
            </a:xfrm>
            <a:custGeom>
              <a:avLst/>
              <a:gdLst/>
              <a:ahLst/>
              <a:cxnLst/>
              <a:rect l="l" t="t" r="r" b="b"/>
              <a:pathLst>
                <a:path w="5934" h="6682" extrusionOk="0">
                  <a:moveTo>
                    <a:pt x="5382" y="1"/>
                  </a:moveTo>
                  <a:lnTo>
                    <a:pt x="5106" y="1931"/>
                  </a:lnTo>
                  <a:cubicBezTo>
                    <a:pt x="5081" y="2107"/>
                    <a:pt x="4997" y="2274"/>
                    <a:pt x="4871" y="2401"/>
                  </a:cubicBezTo>
                  <a:lnTo>
                    <a:pt x="1477" y="5795"/>
                  </a:lnTo>
                  <a:cubicBezTo>
                    <a:pt x="1180" y="6090"/>
                    <a:pt x="786" y="6254"/>
                    <a:pt x="367" y="6254"/>
                  </a:cubicBezTo>
                  <a:cubicBezTo>
                    <a:pt x="241" y="6254"/>
                    <a:pt x="118" y="6240"/>
                    <a:pt x="0" y="6212"/>
                  </a:cubicBezTo>
                  <a:lnTo>
                    <a:pt x="0" y="6212"/>
                  </a:lnTo>
                  <a:cubicBezTo>
                    <a:pt x="180" y="6494"/>
                    <a:pt x="497" y="6681"/>
                    <a:pt x="855" y="6681"/>
                  </a:cubicBezTo>
                  <a:lnTo>
                    <a:pt x="4917" y="6681"/>
                  </a:lnTo>
                  <a:cubicBezTo>
                    <a:pt x="5477" y="6681"/>
                    <a:pt x="5933" y="6225"/>
                    <a:pt x="5933" y="5665"/>
                  </a:cubicBezTo>
                  <a:lnTo>
                    <a:pt x="5933" y="828"/>
                  </a:lnTo>
                  <a:cubicBezTo>
                    <a:pt x="5933" y="769"/>
                    <a:pt x="5914" y="710"/>
                    <a:pt x="5877" y="663"/>
                  </a:cubicBezTo>
                  <a:lnTo>
                    <a:pt x="53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5419551" y="3659984"/>
              <a:ext cx="15347" cy="15347"/>
            </a:xfrm>
            <a:custGeom>
              <a:avLst/>
              <a:gdLst/>
              <a:ahLst/>
              <a:cxnLst/>
              <a:rect l="l" t="t" r="r" b="b"/>
              <a:pathLst>
                <a:path w="555" h="555" extrusionOk="0">
                  <a:moveTo>
                    <a:pt x="278" y="0"/>
                  </a:moveTo>
                  <a:cubicBezTo>
                    <a:pt x="124" y="0"/>
                    <a:pt x="0" y="125"/>
                    <a:pt x="0" y="277"/>
                  </a:cubicBezTo>
                  <a:cubicBezTo>
                    <a:pt x="0" y="430"/>
                    <a:pt x="124" y="554"/>
                    <a:pt x="278" y="554"/>
                  </a:cubicBezTo>
                  <a:cubicBezTo>
                    <a:pt x="430" y="554"/>
                    <a:pt x="554" y="430"/>
                    <a:pt x="554" y="277"/>
                  </a:cubicBezTo>
                  <a:cubicBezTo>
                    <a:pt x="554" y="125"/>
                    <a:pt x="430"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5332915" y="3659984"/>
              <a:ext cx="15347" cy="15347"/>
            </a:xfrm>
            <a:custGeom>
              <a:avLst/>
              <a:gdLst/>
              <a:ahLst/>
              <a:cxnLst/>
              <a:rect l="l" t="t" r="r" b="b"/>
              <a:pathLst>
                <a:path w="555" h="555" extrusionOk="0">
                  <a:moveTo>
                    <a:pt x="278" y="0"/>
                  </a:moveTo>
                  <a:cubicBezTo>
                    <a:pt x="125" y="0"/>
                    <a:pt x="1" y="125"/>
                    <a:pt x="1" y="277"/>
                  </a:cubicBezTo>
                  <a:cubicBezTo>
                    <a:pt x="1" y="430"/>
                    <a:pt x="125" y="554"/>
                    <a:pt x="278" y="554"/>
                  </a:cubicBezTo>
                  <a:cubicBezTo>
                    <a:pt x="430" y="554"/>
                    <a:pt x="555" y="430"/>
                    <a:pt x="555" y="277"/>
                  </a:cubicBezTo>
                  <a:cubicBezTo>
                    <a:pt x="555" y="125"/>
                    <a:pt x="430"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5266466" y="3548074"/>
              <a:ext cx="237286" cy="234300"/>
            </a:xfrm>
            <a:custGeom>
              <a:avLst/>
              <a:gdLst/>
              <a:ahLst/>
              <a:cxnLst/>
              <a:rect l="l" t="t" r="r" b="b"/>
              <a:pathLst>
                <a:path w="8581" h="8473" extrusionOk="0">
                  <a:moveTo>
                    <a:pt x="2681" y="3494"/>
                  </a:moveTo>
                  <a:cubicBezTo>
                    <a:pt x="3139" y="3494"/>
                    <a:pt x="3511" y="3866"/>
                    <a:pt x="3511" y="4324"/>
                  </a:cubicBezTo>
                  <a:cubicBezTo>
                    <a:pt x="3511" y="4782"/>
                    <a:pt x="3139" y="5155"/>
                    <a:pt x="2681" y="5155"/>
                  </a:cubicBezTo>
                  <a:cubicBezTo>
                    <a:pt x="2222" y="5155"/>
                    <a:pt x="1850" y="4782"/>
                    <a:pt x="1850" y="4324"/>
                  </a:cubicBezTo>
                  <a:cubicBezTo>
                    <a:pt x="1850" y="3866"/>
                    <a:pt x="2222" y="3494"/>
                    <a:pt x="2681" y="3494"/>
                  </a:cubicBezTo>
                  <a:close/>
                  <a:moveTo>
                    <a:pt x="5814" y="3494"/>
                  </a:moveTo>
                  <a:cubicBezTo>
                    <a:pt x="6272" y="3494"/>
                    <a:pt x="6644" y="3866"/>
                    <a:pt x="6644" y="4324"/>
                  </a:cubicBezTo>
                  <a:cubicBezTo>
                    <a:pt x="6644" y="4782"/>
                    <a:pt x="6272" y="5155"/>
                    <a:pt x="5814" y="5155"/>
                  </a:cubicBezTo>
                  <a:cubicBezTo>
                    <a:pt x="5356" y="5155"/>
                    <a:pt x="4982" y="4782"/>
                    <a:pt x="4982" y="4324"/>
                  </a:cubicBezTo>
                  <a:cubicBezTo>
                    <a:pt x="4982" y="3866"/>
                    <a:pt x="5356" y="3494"/>
                    <a:pt x="5814" y="3494"/>
                  </a:cubicBezTo>
                  <a:close/>
                  <a:moveTo>
                    <a:pt x="4899" y="2089"/>
                  </a:moveTo>
                  <a:cubicBezTo>
                    <a:pt x="4928" y="2089"/>
                    <a:pt x="4958" y="2094"/>
                    <a:pt x="4987" y="2104"/>
                  </a:cubicBezTo>
                  <a:cubicBezTo>
                    <a:pt x="5132" y="2151"/>
                    <a:pt x="5211" y="2308"/>
                    <a:pt x="5163" y="2454"/>
                  </a:cubicBezTo>
                  <a:lnTo>
                    <a:pt x="3857" y="6369"/>
                  </a:lnTo>
                  <a:cubicBezTo>
                    <a:pt x="3819" y="6486"/>
                    <a:pt x="3711" y="6560"/>
                    <a:pt x="3594" y="6560"/>
                  </a:cubicBezTo>
                  <a:cubicBezTo>
                    <a:pt x="3566" y="6560"/>
                    <a:pt x="3537" y="6555"/>
                    <a:pt x="3507" y="6545"/>
                  </a:cubicBezTo>
                  <a:cubicBezTo>
                    <a:pt x="3362" y="6496"/>
                    <a:pt x="3282" y="6340"/>
                    <a:pt x="3331" y="6195"/>
                  </a:cubicBezTo>
                  <a:lnTo>
                    <a:pt x="4637" y="2278"/>
                  </a:lnTo>
                  <a:cubicBezTo>
                    <a:pt x="4676" y="2163"/>
                    <a:pt x="4783" y="2089"/>
                    <a:pt x="4899" y="2089"/>
                  </a:cubicBezTo>
                  <a:close/>
                  <a:moveTo>
                    <a:pt x="6729" y="0"/>
                  </a:moveTo>
                  <a:cubicBezTo>
                    <a:pt x="6716" y="0"/>
                    <a:pt x="6702" y="1"/>
                    <a:pt x="6688" y="4"/>
                  </a:cubicBezTo>
                  <a:lnTo>
                    <a:pt x="3947" y="395"/>
                  </a:lnTo>
                  <a:cubicBezTo>
                    <a:pt x="3888" y="404"/>
                    <a:pt x="3832" y="430"/>
                    <a:pt x="3791" y="473"/>
                  </a:cubicBezTo>
                  <a:lnTo>
                    <a:pt x="396" y="3867"/>
                  </a:lnTo>
                  <a:cubicBezTo>
                    <a:pt x="1" y="4263"/>
                    <a:pt x="1" y="4907"/>
                    <a:pt x="396" y="5303"/>
                  </a:cubicBezTo>
                  <a:lnTo>
                    <a:pt x="3268" y="8176"/>
                  </a:lnTo>
                  <a:cubicBezTo>
                    <a:pt x="3466" y="8374"/>
                    <a:pt x="3726" y="8473"/>
                    <a:pt x="3986" y="8473"/>
                  </a:cubicBezTo>
                  <a:cubicBezTo>
                    <a:pt x="4245" y="8473"/>
                    <a:pt x="4507" y="8374"/>
                    <a:pt x="4705" y="8176"/>
                  </a:cubicBezTo>
                  <a:lnTo>
                    <a:pt x="8099" y="4782"/>
                  </a:lnTo>
                  <a:cubicBezTo>
                    <a:pt x="8140" y="4739"/>
                    <a:pt x="8168" y="4684"/>
                    <a:pt x="8177" y="4625"/>
                  </a:cubicBezTo>
                  <a:lnTo>
                    <a:pt x="8569" y="1882"/>
                  </a:lnTo>
                  <a:cubicBezTo>
                    <a:pt x="8580" y="1797"/>
                    <a:pt x="8552" y="1709"/>
                    <a:pt x="8490" y="1647"/>
                  </a:cubicBezTo>
                  <a:lnTo>
                    <a:pt x="7902" y="1061"/>
                  </a:lnTo>
                  <a:lnTo>
                    <a:pt x="7120" y="1844"/>
                  </a:lnTo>
                  <a:lnTo>
                    <a:pt x="7315" y="2040"/>
                  </a:lnTo>
                  <a:cubicBezTo>
                    <a:pt x="7424" y="2148"/>
                    <a:pt x="7424" y="2322"/>
                    <a:pt x="7315" y="2432"/>
                  </a:cubicBezTo>
                  <a:cubicBezTo>
                    <a:pt x="7261" y="2485"/>
                    <a:pt x="7191" y="2513"/>
                    <a:pt x="7120" y="2513"/>
                  </a:cubicBezTo>
                  <a:cubicBezTo>
                    <a:pt x="7049" y="2513"/>
                    <a:pt x="6978" y="2485"/>
                    <a:pt x="6923" y="2432"/>
                  </a:cubicBezTo>
                  <a:lnTo>
                    <a:pt x="6140" y="1647"/>
                  </a:lnTo>
                  <a:cubicBezTo>
                    <a:pt x="6031" y="1540"/>
                    <a:pt x="6031" y="1364"/>
                    <a:pt x="6140" y="1256"/>
                  </a:cubicBezTo>
                  <a:cubicBezTo>
                    <a:pt x="6194" y="1202"/>
                    <a:pt x="6265" y="1175"/>
                    <a:pt x="6336" y="1175"/>
                  </a:cubicBezTo>
                  <a:cubicBezTo>
                    <a:pt x="6407" y="1175"/>
                    <a:pt x="6478" y="1202"/>
                    <a:pt x="6532" y="1256"/>
                  </a:cubicBezTo>
                  <a:lnTo>
                    <a:pt x="6727" y="1452"/>
                  </a:lnTo>
                  <a:lnTo>
                    <a:pt x="7511" y="668"/>
                  </a:lnTo>
                  <a:lnTo>
                    <a:pt x="6923" y="82"/>
                  </a:lnTo>
                  <a:cubicBezTo>
                    <a:pt x="6871" y="30"/>
                    <a:pt x="6801" y="0"/>
                    <a:pt x="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5474165" y="3548074"/>
              <a:ext cx="30086" cy="29367"/>
            </a:xfrm>
            <a:custGeom>
              <a:avLst/>
              <a:gdLst/>
              <a:ahLst/>
              <a:cxnLst/>
              <a:rect l="l" t="t" r="r" b="b"/>
              <a:pathLst>
                <a:path w="1088" h="1062" extrusionOk="0">
                  <a:moveTo>
                    <a:pt x="783" y="1"/>
                  </a:moveTo>
                  <a:cubicBezTo>
                    <a:pt x="712" y="1"/>
                    <a:pt x="642" y="28"/>
                    <a:pt x="588" y="82"/>
                  </a:cubicBezTo>
                  <a:lnTo>
                    <a:pt x="0" y="670"/>
                  </a:lnTo>
                  <a:lnTo>
                    <a:pt x="391" y="1061"/>
                  </a:lnTo>
                  <a:lnTo>
                    <a:pt x="979" y="473"/>
                  </a:lnTo>
                  <a:cubicBezTo>
                    <a:pt x="1087" y="365"/>
                    <a:pt x="1087" y="190"/>
                    <a:pt x="979" y="82"/>
                  </a:cubicBezTo>
                  <a:cubicBezTo>
                    <a:pt x="925" y="28"/>
                    <a:pt x="854"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5A25AB6-18ED-0301-32D3-7E68867E4922}"/>
              </a:ext>
            </a:extLst>
          </p:cNvPr>
          <p:cNvSpPr>
            <a:spLocks noGrp="1"/>
          </p:cNvSpPr>
          <p:nvPr>
            <p:ph type="title" idx="8"/>
          </p:nvPr>
        </p:nvSpPr>
        <p:spPr>
          <a:xfrm>
            <a:off x="3545288" y="2306066"/>
            <a:ext cx="2103000" cy="492000"/>
          </a:xfrm>
        </p:spPr>
        <p:txBody>
          <a:bodyPr/>
          <a:lstStyle/>
          <a:p>
            <a:r>
              <a:rPr lang="en-US" sz="1200"/>
              <a:t>product name</a:t>
            </a:r>
          </a:p>
        </p:txBody>
      </p:sp>
      <p:sp>
        <p:nvSpPr>
          <p:cNvPr id="5" name="Title 4">
            <a:extLst>
              <a:ext uri="{FF2B5EF4-FFF2-40B4-BE49-F238E27FC236}">
                <a16:creationId xmlns:a16="http://schemas.microsoft.com/office/drawing/2014/main" id="{78D504CF-6549-FAFA-5F7C-8B4C920B7F68}"/>
              </a:ext>
            </a:extLst>
          </p:cNvPr>
          <p:cNvSpPr>
            <a:spLocks noGrp="1"/>
          </p:cNvSpPr>
          <p:nvPr>
            <p:ph type="title" idx="8"/>
          </p:nvPr>
        </p:nvSpPr>
        <p:spPr>
          <a:xfrm>
            <a:off x="6327813" y="2304828"/>
            <a:ext cx="2103000" cy="489900"/>
          </a:xfrm>
        </p:spPr>
        <p:txBody>
          <a:bodyPr/>
          <a:lstStyle/>
          <a:p>
            <a:r>
              <a:rPr lang="en-US" sz="1200"/>
              <a:t>product type name</a:t>
            </a:r>
          </a:p>
        </p:txBody>
      </p:sp>
      <p:sp>
        <p:nvSpPr>
          <p:cNvPr id="7" name="Title 6">
            <a:extLst>
              <a:ext uri="{FF2B5EF4-FFF2-40B4-BE49-F238E27FC236}">
                <a16:creationId xmlns:a16="http://schemas.microsoft.com/office/drawing/2014/main" id="{C04DC49E-846A-FF96-CFF5-C9187F7BE174}"/>
              </a:ext>
            </a:extLst>
          </p:cNvPr>
          <p:cNvSpPr>
            <a:spLocks noGrp="1"/>
          </p:cNvSpPr>
          <p:nvPr>
            <p:ph type="title" idx="8"/>
          </p:nvPr>
        </p:nvSpPr>
        <p:spPr>
          <a:xfrm>
            <a:off x="676075" y="4107416"/>
            <a:ext cx="2103000" cy="492000"/>
          </a:xfrm>
        </p:spPr>
        <p:txBody>
          <a:bodyPr/>
          <a:lstStyle/>
          <a:p>
            <a:r>
              <a:rPr lang="en-US" sz="1200"/>
              <a:t>graphical appearance of article</a:t>
            </a:r>
          </a:p>
        </p:txBody>
      </p:sp>
      <p:sp>
        <p:nvSpPr>
          <p:cNvPr id="9" name="Title 8">
            <a:extLst>
              <a:ext uri="{FF2B5EF4-FFF2-40B4-BE49-F238E27FC236}">
                <a16:creationId xmlns:a16="http://schemas.microsoft.com/office/drawing/2014/main" id="{4DBDC62B-B8C4-503E-B8E4-649E063563A9}"/>
              </a:ext>
            </a:extLst>
          </p:cNvPr>
          <p:cNvSpPr>
            <a:spLocks noGrp="1"/>
          </p:cNvSpPr>
          <p:nvPr>
            <p:ph type="title" idx="8"/>
          </p:nvPr>
        </p:nvSpPr>
        <p:spPr>
          <a:xfrm>
            <a:off x="3545288" y="4106178"/>
            <a:ext cx="2103000" cy="489900"/>
          </a:xfrm>
        </p:spPr>
        <p:txBody>
          <a:bodyPr/>
          <a:lstStyle/>
          <a:p>
            <a:r>
              <a:rPr lang="en-US" sz="1200" err="1"/>
              <a:t>colour</a:t>
            </a:r>
            <a:r>
              <a:rPr lang="en-US" sz="1200"/>
              <a:t> group of article</a:t>
            </a:r>
          </a:p>
        </p:txBody>
      </p:sp>
      <p:sp>
        <p:nvSpPr>
          <p:cNvPr id="79" name="Title 8">
            <a:extLst>
              <a:ext uri="{FF2B5EF4-FFF2-40B4-BE49-F238E27FC236}">
                <a16:creationId xmlns:a16="http://schemas.microsoft.com/office/drawing/2014/main" id="{BCF59494-31D3-7F43-92B1-F106A14470C7}"/>
              </a:ext>
            </a:extLst>
          </p:cNvPr>
          <p:cNvSpPr txBox="1">
            <a:spLocks/>
          </p:cNvSpPr>
          <p:nvPr/>
        </p:nvSpPr>
        <p:spPr>
          <a:xfrm>
            <a:off x="6366455" y="4112660"/>
            <a:ext cx="21030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US" sz="1200"/>
              <a:t>perceived </a:t>
            </a:r>
            <a:r>
              <a:rPr lang="en-US" sz="1200" err="1"/>
              <a:t>colour</a:t>
            </a:r>
            <a:r>
              <a:rPr lang="en-US" sz="1200"/>
              <a:t> of article</a:t>
            </a:r>
          </a:p>
        </p:txBody>
      </p:sp>
    </p:spTree>
    <p:extLst>
      <p:ext uri="{BB962C8B-B14F-4D97-AF65-F5344CB8AC3E}">
        <p14:creationId xmlns:p14="http://schemas.microsoft.com/office/powerpoint/2010/main" val="2102001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60"/>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ARTICLES ATTRIBUTES</a:t>
            </a:r>
          </a:p>
        </p:txBody>
      </p:sp>
      <p:sp>
        <p:nvSpPr>
          <p:cNvPr id="1139" name="Google Shape;1139;p60"/>
          <p:cNvSpPr txBox="1">
            <a:spLocks noGrp="1"/>
          </p:cNvSpPr>
          <p:nvPr>
            <p:ph type="title" idx="2"/>
          </p:nvPr>
        </p:nvSpPr>
        <p:spPr>
          <a:xfrm>
            <a:off x="272087" y="2026975"/>
            <a:ext cx="2985102"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perceived_colour_master_name</a:t>
            </a:r>
            <a:endParaRPr b="1"/>
          </a:p>
        </p:txBody>
      </p:sp>
      <p:sp>
        <p:nvSpPr>
          <p:cNvPr id="1140" name="Google Shape;1140;p60"/>
          <p:cNvSpPr txBox="1">
            <a:spLocks noGrp="1"/>
          </p:cNvSpPr>
          <p:nvPr>
            <p:ph type="title" idx="3"/>
          </p:nvPr>
        </p:nvSpPr>
        <p:spPr>
          <a:xfrm>
            <a:off x="713138" y="2304828"/>
            <a:ext cx="21030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a:t>perceived master </a:t>
            </a:r>
            <a:r>
              <a:rPr lang="en-US" sz="1200" err="1"/>
              <a:t>colour</a:t>
            </a:r>
            <a:r>
              <a:rPr lang="en-US" sz="1200"/>
              <a:t> of article</a:t>
            </a:r>
          </a:p>
        </p:txBody>
      </p:sp>
      <p:sp>
        <p:nvSpPr>
          <p:cNvPr id="1141" name="Google Shape;1141;p60"/>
          <p:cNvSpPr txBox="1">
            <a:spLocks noGrp="1"/>
          </p:cNvSpPr>
          <p:nvPr>
            <p:ph type="title" idx="8"/>
          </p:nvPr>
        </p:nvSpPr>
        <p:spPr>
          <a:xfrm>
            <a:off x="3545288" y="2026975"/>
            <a:ext cx="2103000"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department_name</a:t>
            </a:r>
            <a:endParaRPr b="1"/>
          </a:p>
        </p:txBody>
      </p:sp>
      <p:sp>
        <p:nvSpPr>
          <p:cNvPr id="1143" name="Google Shape;1143;p60"/>
          <p:cNvSpPr txBox="1">
            <a:spLocks noGrp="1"/>
          </p:cNvSpPr>
          <p:nvPr>
            <p:ph type="title" idx="8"/>
          </p:nvPr>
        </p:nvSpPr>
        <p:spPr>
          <a:xfrm>
            <a:off x="6327813" y="2026975"/>
            <a:ext cx="2103000"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index_name</a:t>
            </a:r>
            <a:endParaRPr b="1"/>
          </a:p>
        </p:txBody>
      </p:sp>
      <p:sp>
        <p:nvSpPr>
          <p:cNvPr id="1145" name="Google Shape;1145;p60"/>
          <p:cNvSpPr txBox="1">
            <a:spLocks noGrp="1"/>
          </p:cNvSpPr>
          <p:nvPr>
            <p:ph type="title" idx="8"/>
          </p:nvPr>
        </p:nvSpPr>
        <p:spPr>
          <a:xfrm>
            <a:off x="408339" y="3828325"/>
            <a:ext cx="2629636"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index_group_name</a:t>
            </a:r>
            <a:endParaRPr b="1"/>
          </a:p>
        </p:txBody>
      </p:sp>
      <p:sp>
        <p:nvSpPr>
          <p:cNvPr id="1147" name="Google Shape;1147;p60"/>
          <p:cNvSpPr txBox="1">
            <a:spLocks noGrp="1"/>
          </p:cNvSpPr>
          <p:nvPr>
            <p:ph type="title" idx="8"/>
          </p:nvPr>
        </p:nvSpPr>
        <p:spPr>
          <a:xfrm>
            <a:off x="3410626" y="3828325"/>
            <a:ext cx="2372325"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section_name</a:t>
            </a:r>
            <a:endParaRPr b="1"/>
          </a:p>
        </p:txBody>
      </p:sp>
      <p:sp>
        <p:nvSpPr>
          <p:cNvPr id="1149" name="Google Shape;1149;p60"/>
          <p:cNvSpPr txBox="1">
            <a:spLocks noGrp="1"/>
          </p:cNvSpPr>
          <p:nvPr>
            <p:ph type="title" idx="8"/>
          </p:nvPr>
        </p:nvSpPr>
        <p:spPr>
          <a:xfrm>
            <a:off x="6024964" y="3828325"/>
            <a:ext cx="2822948"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garment_group_name</a:t>
            </a:r>
            <a:endParaRPr b="1"/>
          </a:p>
        </p:txBody>
      </p:sp>
      <p:grpSp>
        <p:nvGrpSpPr>
          <p:cNvPr id="1151" name="Google Shape;1151;p60"/>
          <p:cNvGrpSpPr/>
          <p:nvPr/>
        </p:nvGrpSpPr>
        <p:grpSpPr>
          <a:xfrm>
            <a:off x="1538392" y="3399919"/>
            <a:ext cx="446182" cy="413048"/>
            <a:chOff x="4963255" y="3146309"/>
            <a:chExt cx="262893" cy="243370"/>
          </a:xfrm>
        </p:grpSpPr>
        <p:sp>
          <p:nvSpPr>
            <p:cNvPr id="1152" name="Google Shape;1152;p60"/>
            <p:cNvSpPr/>
            <p:nvPr/>
          </p:nvSpPr>
          <p:spPr>
            <a:xfrm>
              <a:off x="5138075" y="3359013"/>
              <a:ext cx="88073" cy="30667"/>
            </a:xfrm>
            <a:custGeom>
              <a:avLst/>
              <a:gdLst/>
              <a:ahLst/>
              <a:cxnLst/>
              <a:rect l="l" t="t" r="r" b="b"/>
              <a:pathLst>
                <a:path w="3185" h="1109" extrusionOk="0">
                  <a:moveTo>
                    <a:pt x="3153" y="782"/>
                  </a:moveTo>
                  <a:lnTo>
                    <a:pt x="3068" y="1"/>
                  </a:lnTo>
                  <a:lnTo>
                    <a:pt x="0" y="1"/>
                  </a:lnTo>
                  <a:lnTo>
                    <a:pt x="102" y="714"/>
                  </a:lnTo>
                  <a:cubicBezTo>
                    <a:pt x="120" y="843"/>
                    <a:pt x="105" y="987"/>
                    <a:pt x="64" y="1108"/>
                  </a:cubicBezTo>
                  <a:lnTo>
                    <a:pt x="2882" y="1108"/>
                  </a:lnTo>
                  <a:cubicBezTo>
                    <a:pt x="3054" y="1108"/>
                    <a:pt x="3184" y="952"/>
                    <a:pt x="3153" y="7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029455" y="3199707"/>
              <a:ext cx="191825" cy="144014"/>
            </a:xfrm>
            <a:custGeom>
              <a:avLst/>
              <a:gdLst/>
              <a:ahLst/>
              <a:cxnLst/>
              <a:rect l="l" t="t" r="r" b="b"/>
              <a:pathLst>
                <a:path w="6937" h="5208" extrusionOk="0">
                  <a:moveTo>
                    <a:pt x="6393" y="248"/>
                  </a:moveTo>
                  <a:cubicBezTo>
                    <a:pt x="6381" y="136"/>
                    <a:pt x="6266" y="0"/>
                    <a:pt x="6118" y="0"/>
                  </a:cubicBezTo>
                  <a:lnTo>
                    <a:pt x="4910" y="0"/>
                  </a:lnTo>
                  <a:lnTo>
                    <a:pt x="4910" y="1027"/>
                  </a:lnTo>
                  <a:cubicBezTo>
                    <a:pt x="4910" y="1179"/>
                    <a:pt x="4786" y="1303"/>
                    <a:pt x="4633" y="1303"/>
                  </a:cubicBezTo>
                  <a:cubicBezTo>
                    <a:pt x="4480" y="1303"/>
                    <a:pt x="4356" y="1179"/>
                    <a:pt x="4356" y="1027"/>
                  </a:cubicBezTo>
                  <a:lnTo>
                    <a:pt x="4356" y="0"/>
                  </a:lnTo>
                  <a:lnTo>
                    <a:pt x="2191" y="0"/>
                  </a:lnTo>
                  <a:lnTo>
                    <a:pt x="2191" y="1027"/>
                  </a:lnTo>
                  <a:cubicBezTo>
                    <a:pt x="2191" y="1179"/>
                    <a:pt x="2067" y="1303"/>
                    <a:pt x="1915" y="1303"/>
                  </a:cubicBezTo>
                  <a:cubicBezTo>
                    <a:pt x="1761" y="1303"/>
                    <a:pt x="1637" y="1179"/>
                    <a:pt x="1637" y="1027"/>
                  </a:cubicBezTo>
                  <a:lnTo>
                    <a:pt x="1637" y="0"/>
                  </a:lnTo>
                  <a:lnTo>
                    <a:pt x="429" y="0"/>
                  </a:lnTo>
                  <a:cubicBezTo>
                    <a:pt x="280" y="0"/>
                    <a:pt x="159" y="118"/>
                    <a:pt x="151" y="266"/>
                  </a:cubicBezTo>
                  <a:cubicBezTo>
                    <a:pt x="103" y="727"/>
                    <a:pt x="51" y="1186"/>
                    <a:pt x="1" y="1647"/>
                  </a:cubicBezTo>
                  <a:lnTo>
                    <a:pt x="2619" y="1644"/>
                  </a:lnTo>
                  <a:cubicBezTo>
                    <a:pt x="2835" y="1644"/>
                    <a:pt x="3033" y="1728"/>
                    <a:pt x="3182" y="1864"/>
                  </a:cubicBezTo>
                  <a:cubicBezTo>
                    <a:pt x="3328" y="2000"/>
                    <a:pt x="3426" y="2187"/>
                    <a:pt x="3447" y="2397"/>
                  </a:cubicBezTo>
                  <a:lnTo>
                    <a:pt x="3848" y="5208"/>
                  </a:lnTo>
                  <a:lnTo>
                    <a:pt x="6937" y="5208"/>
                  </a:lnTo>
                  <a:cubicBezTo>
                    <a:pt x="6755" y="3555"/>
                    <a:pt x="6573" y="1902"/>
                    <a:pt x="6393" y="2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074723" y="3146309"/>
              <a:ext cx="90534" cy="53425"/>
            </a:xfrm>
            <a:custGeom>
              <a:avLst/>
              <a:gdLst/>
              <a:ahLst/>
              <a:cxnLst/>
              <a:rect l="l" t="t" r="r" b="b"/>
              <a:pathLst>
                <a:path w="3274" h="1932" extrusionOk="0">
                  <a:moveTo>
                    <a:pt x="554" y="1637"/>
                  </a:moveTo>
                  <a:cubicBezTo>
                    <a:pt x="554" y="1043"/>
                    <a:pt x="1041" y="556"/>
                    <a:pt x="1637" y="556"/>
                  </a:cubicBezTo>
                  <a:cubicBezTo>
                    <a:pt x="2232" y="556"/>
                    <a:pt x="2719" y="1043"/>
                    <a:pt x="2719" y="1637"/>
                  </a:cubicBezTo>
                  <a:lnTo>
                    <a:pt x="2719" y="1931"/>
                  </a:lnTo>
                  <a:lnTo>
                    <a:pt x="3273" y="1931"/>
                  </a:lnTo>
                  <a:lnTo>
                    <a:pt x="3273" y="1637"/>
                  </a:lnTo>
                  <a:cubicBezTo>
                    <a:pt x="3273" y="738"/>
                    <a:pt x="2536" y="1"/>
                    <a:pt x="1637" y="1"/>
                  </a:cubicBezTo>
                  <a:cubicBezTo>
                    <a:pt x="736" y="1"/>
                    <a:pt x="0" y="738"/>
                    <a:pt x="0" y="1637"/>
                  </a:cubicBezTo>
                  <a:lnTo>
                    <a:pt x="0" y="1931"/>
                  </a:lnTo>
                  <a:lnTo>
                    <a:pt x="554" y="1931"/>
                  </a:lnTo>
                  <a:lnTo>
                    <a:pt x="554" y="16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4963255" y="3260459"/>
              <a:ext cx="163205" cy="129220"/>
            </a:xfrm>
            <a:custGeom>
              <a:avLst/>
              <a:gdLst/>
              <a:ahLst/>
              <a:cxnLst/>
              <a:rect l="l" t="t" r="r" b="b"/>
              <a:pathLst>
                <a:path w="5902" h="4673" extrusionOk="0">
                  <a:moveTo>
                    <a:pt x="5290" y="255"/>
                  </a:moveTo>
                  <a:cubicBezTo>
                    <a:pt x="5278" y="113"/>
                    <a:pt x="5160" y="1"/>
                    <a:pt x="5013" y="1"/>
                  </a:cubicBezTo>
                  <a:lnTo>
                    <a:pt x="893" y="1"/>
                  </a:lnTo>
                  <a:cubicBezTo>
                    <a:pt x="757" y="1"/>
                    <a:pt x="639" y="101"/>
                    <a:pt x="619" y="239"/>
                  </a:cubicBezTo>
                  <a:lnTo>
                    <a:pt x="33" y="4339"/>
                  </a:lnTo>
                  <a:cubicBezTo>
                    <a:pt x="1" y="4523"/>
                    <a:pt x="133" y="4672"/>
                    <a:pt x="303" y="4672"/>
                  </a:cubicBezTo>
                  <a:lnTo>
                    <a:pt x="5603" y="4672"/>
                  </a:lnTo>
                  <a:cubicBezTo>
                    <a:pt x="5771" y="4672"/>
                    <a:pt x="5901" y="4523"/>
                    <a:pt x="5877" y="4356"/>
                  </a:cubicBezTo>
                  <a:close/>
                  <a:moveTo>
                    <a:pt x="2953" y="2336"/>
                  </a:moveTo>
                  <a:cubicBezTo>
                    <a:pt x="2222" y="2336"/>
                    <a:pt x="1624" y="1738"/>
                    <a:pt x="1624" y="1007"/>
                  </a:cubicBezTo>
                  <a:cubicBezTo>
                    <a:pt x="1624" y="853"/>
                    <a:pt x="1748" y="729"/>
                    <a:pt x="1901" y="729"/>
                  </a:cubicBezTo>
                  <a:cubicBezTo>
                    <a:pt x="2054" y="729"/>
                    <a:pt x="2178" y="853"/>
                    <a:pt x="2178" y="1007"/>
                  </a:cubicBezTo>
                  <a:cubicBezTo>
                    <a:pt x="2178" y="1432"/>
                    <a:pt x="2528" y="1782"/>
                    <a:pt x="2953" y="1782"/>
                  </a:cubicBezTo>
                  <a:cubicBezTo>
                    <a:pt x="3380" y="1782"/>
                    <a:pt x="3728" y="1432"/>
                    <a:pt x="3728" y="1007"/>
                  </a:cubicBezTo>
                  <a:cubicBezTo>
                    <a:pt x="3728" y="853"/>
                    <a:pt x="3852" y="729"/>
                    <a:pt x="4006" y="729"/>
                  </a:cubicBezTo>
                  <a:cubicBezTo>
                    <a:pt x="4158" y="729"/>
                    <a:pt x="4282" y="853"/>
                    <a:pt x="4282" y="1007"/>
                  </a:cubicBezTo>
                  <a:cubicBezTo>
                    <a:pt x="4282" y="1738"/>
                    <a:pt x="3686" y="2336"/>
                    <a:pt x="2953" y="2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60"/>
          <p:cNvGrpSpPr/>
          <p:nvPr/>
        </p:nvGrpSpPr>
        <p:grpSpPr>
          <a:xfrm>
            <a:off x="7218131" y="3453093"/>
            <a:ext cx="443647" cy="306700"/>
            <a:chOff x="6360071" y="3204186"/>
            <a:chExt cx="261399" cy="180710"/>
          </a:xfrm>
        </p:grpSpPr>
        <p:sp>
          <p:nvSpPr>
            <p:cNvPr id="1157" name="Google Shape;1157;p60"/>
            <p:cNvSpPr/>
            <p:nvPr/>
          </p:nvSpPr>
          <p:spPr>
            <a:xfrm>
              <a:off x="6467806" y="3274894"/>
              <a:ext cx="15347" cy="33432"/>
            </a:xfrm>
            <a:custGeom>
              <a:avLst/>
              <a:gdLst/>
              <a:ahLst/>
              <a:cxnLst/>
              <a:rect l="l" t="t" r="r" b="b"/>
              <a:pathLst>
                <a:path w="555" h="1209" extrusionOk="0">
                  <a:moveTo>
                    <a:pt x="554" y="0"/>
                  </a:moveTo>
                  <a:cubicBezTo>
                    <a:pt x="111" y="300"/>
                    <a:pt x="1" y="804"/>
                    <a:pt x="1" y="1208"/>
                  </a:cubicBezTo>
                  <a:lnTo>
                    <a:pt x="554" y="1208"/>
                  </a:lnTo>
                  <a:lnTo>
                    <a:pt x="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6498445" y="3275060"/>
              <a:ext cx="15347" cy="33266"/>
            </a:xfrm>
            <a:custGeom>
              <a:avLst/>
              <a:gdLst/>
              <a:ahLst/>
              <a:cxnLst/>
              <a:rect l="l" t="t" r="r" b="b"/>
              <a:pathLst>
                <a:path w="555" h="1203" extrusionOk="0">
                  <a:moveTo>
                    <a:pt x="0" y="0"/>
                  </a:moveTo>
                  <a:lnTo>
                    <a:pt x="0" y="1202"/>
                  </a:lnTo>
                  <a:lnTo>
                    <a:pt x="554" y="1202"/>
                  </a:lnTo>
                  <a:cubicBezTo>
                    <a:pt x="554" y="648"/>
                    <a:pt x="359" y="24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6498445" y="3323618"/>
              <a:ext cx="107734" cy="61278"/>
            </a:xfrm>
            <a:custGeom>
              <a:avLst/>
              <a:gdLst/>
              <a:ahLst/>
              <a:cxnLst/>
              <a:rect l="l" t="t" r="r" b="b"/>
              <a:pathLst>
                <a:path w="3896" h="2216" extrusionOk="0">
                  <a:moveTo>
                    <a:pt x="0" y="0"/>
                  </a:moveTo>
                  <a:lnTo>
                    <a:pt x="0" y="2216"/>
                  </a:lnTo>
                  <a:lnTo>
                    <a:pt x="3895" y="2216"/>
                  </a:lnTo>
                  <a:lnTo>
                    <a:pt x="3895" y="0"/>
                  </a:lnTo>
                  <a:lnTo>
                    <a:pt x="1158" y="0"/>
                  </a:lnTo>
                  <a:cubicBezTo>
                    <a:pt x="1273" y="322"/>
                    <a:pt x="1578" y="554"/>
                    <a:pt x="1938" y="554"/>
                  </a:cubicBezTo>
                  <a:lnTo>
                    <a:pt x="1938" y="1108"/>
                  </a:lnTo>
                  <a:cubicBezTo>
                    <a:pt x="1269" y="1108"/>
                    <a:pt x="711" y="631"/>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375391" y="3323618"/>
              <a:ext cx="107706" cy="61278"/>
            </a:xfrm>
            <a:custGeom>
              <a:avLst/>
              <a:gdLst/>
              <a:ahLst/>
              <a:cxnLst/>
              <a:rect l="l" t="t" r="r" b="b"/>
              <a:pathLst>
                <a:path w="3895" h="2216" extrusionOk="0">
                  <a:moveTo>
                    <a:pt x="0" y="0"/>
                  </a:moveTo>
                  <a:lnTo>
                    <a:pt x="0" y="2216"/>
                  </a:lnTo>
                  <a:lnTo>
                    <a:pt x="3895" y="2216"/>
                  </a:lnTo>
                  <a:lnTo>
                    <a:pt x="3895" y="0"/>
                  </a:lnTo>
                  <a:lnTo>
                    <a:pt x="3313" y="0"/>
                  </a:lnTo>
                  <a:cubicBezTo>
                    <a:pt x="3185" y="631"/>
                    <a:pt x="2625" y="1108"/>
                    <a:pt x="1957" y="1108"/>
                  </a:cubicBezTo>
                  <a:lnTo>
                    <a:pt x="1957" y="554"/>
                  </a:lnTo>
                  <a:cubicBezTo>
                    <a:pt x="2318" y="554"/>
                    <a:pt x="2622" y="322"/>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360071" y="3204186"/>
              <a:ext cx="261399" cy="104139"/>
            </a:xfrm>
            <a:custGeom>
              <a:avLst/>
              <a:gdLst/>
              <a:ahLst/>
              <a:cxnLst/>
              <a:rect l="l" t="t" r="r" b="b"/>
              <a:pathLst>
                <a:path w="9453" h="3766" extrusionOk="0">
                  <a:moveTo>
                    <a:pt x="4113" y="553"/>
                  </a:moveTo>
                  <a:cubicBezTo>
                    <a:pt x="4291" y="553"/>
                    <a:pt x="4449" y="689"/>
                    <a:pt x="4449" y="885"/>
                  </a:cubicBezTo>
                  <a:lnTo>
                    <a:pt x="4449" y="1709"/>
                  </a:lnTo>
                  <a:lnTo>
                    <a:pt x="4449" y="1709"/>
                  </a:lnTo>
                  <a:lnTo>
                    <a:pt x="3874" y="1135"/>
                  </a:lnTo>
                  <a:cubicBezTo>
                    <a:pt x="3710" y="983"/>
                    <a:pt x="3741" y="681"/>
                    <a:pt x="3990" y="575"/>
                  </a:cubicBezTo>
                  <a:cubicBezTo>
                    <a:pt x="4031" y="560"/>
                    <a:pt x="4072" y="553"/>
                    <a:pt x="4113" y="553"/>
                  </a:cubicBezTo>
                  <a:close/>
                  <a:moveTo>
                    <a:pt x="5341" y="553"/>
                  </a:moveTo>
                  <a:cubicBezTo>
                    <a:pt x="5381" y="553"/>
                    <a:pt x="5423" y="560"/>
                    <a:pt x="5464" y="575"/>
                  </a:cubicBezTo>
                  <a:cubicBezTo>
                    <a:pt x="5712" y="681"/>
                    <a:pt x="5743" y="983"/>
                    <a:pt x="5580" y="1135"/>
                  </a:cubicBezTo>
                  <a:lnTo>
                    <a:pt x="5004" y="1711"/>
                  </a:lnTo>
                  <a:lnTo>
                    <a:pt x="5004" y="885"/>
                  </a:lnTo>
                  <a:cubicBezTo>
                    <a:pt x="5004" y="689"/>
                    <a:pt x="5163" y="553"/>
                    <a:pt x="5341" y="553"/>
                  </a:cubicBezTo>
                  <a:close/>
                  <a:moveTo>
                    <a:pt x="4122" y="1"/>
                  </a:moveTo>
                  <a:cubicBezTo>
                    <a:pt x="4003" y="1"/>
                    <a:pt x="3879" y="23"/>
                    <a:pt x="3758" y="71"/>
                  </a:cubicBezTo>
                  <a:cubicBezTo>
                    <a:pt x="3445" y="206"/>
                    <a:pt x="3226" y="519"/>
                    <a:pt x="3226" y="879"/>
                  </a:cubicBezTo>
                  <a:cubicBezTo>
                    <a:pt x="2863" y="879"/>
                    <a:pt x="2563" y="1096"/>
                    <a:pt x="2423" y="1433"/>
                  </a:cubicBezTo>
                  <a:cubicBezTo>
                    <a:pt x="2328" y="1662"/>
                    <a:pt x="2341" y="1898"/>
                    <a:pt x="2424" y="2104"/>
                  </a:cubicBezTo>
                  <a:lnTo>
                    <a:pt x="0" y="2104"/>
                  </a:lnTo>
                  <a:lnTo>
                    <a:pt x="0" y="3765"/>
                  </a:lnTo>
                  <a:lnTo>
                    <a:pt x="3343" y="3765"/>
                  </a:lnTo>
                  <a:cubicBezTo>
                    <a:pt x="3343" y="2717"/>
                    <a:pt x="3798" y="2448"/>
                    <a:pt x="4062" y="2104"/>
                  </a:cubicBezTo>
                  <a:lnTo>
                    <a:pt x="3242" y="2104"/>
                  </a:lnTo>
                  <a:cubicBezTo>
                    <a:pt x="3018" y="2104"/>
                    <a:pt x="2843" y="1887"/>
                    <a:pt x="2938" y="1627"/>
                  </a:cubicBezTo>
                  <a:cubicBezTo>
                    <a:pt x="2995" y="1499"/>
                    <a:pt x="3121" y="1427"/>
                    <a:pt x="3247" y="1427"/>
                  </a:cubicBezTo>
                  <a:cubicBezTo>
                    <a:pt x="3331" y="1427"/>
                    <a:pt x="3416" y="1459"/>
                    <a:pt x="3480" y="1528"/>
                  </a:cubicBezTo>
                  <a:lnTo>
                    <a:pt x="4062" y="2104"/>
                  </a:lnTo>
                  <a:lnTo>
                    <a:pt x="5391" y="2104"/>
                  </a:lnTo>
                  <a:lnTo>
                    <a:pt x="5973" y="1528"/>
                  </a:lnTo>
                  <a:cubicBezTo>
                    <a:pt x="6038" y="1459"/>
                    <a:pt x="6122" y="1427"/>
                    <a:pt x="6206" y="1427"/>
                  </a:cubicBezTo>
                  <a:cubicBezTo>
                    <a:pt x="6332" y="1427"/>
                    <a:pt x="6458" y="1499"/>
                    <a:pt x="6515" y="1627"/>
                  </a:cubicBezTo>
                  <a:cubicBezTo>
                    <a:pt x="6610" y="1887"/>
                    <a:pt x="6435" y="2104"/>
                    <a:pt x="6211" y="2104"/>
                  </a:cubicBezTo>
                  <a:lnTo>
                    <a:pt x="5391" y="2104"/>
                  </a:lnTo>
                  <a:cubicBezTo>
                    <a:pt x="5656" y="2448"/>
                    <a:pt x="6112" y="2717"/>
                    <a:pt x="6112" y="3765"/>
                  </a:cubicBezTo>
                  <a:lnTo>
                    <a:pt x="9453" y="3765"/>
                  </a:lnTo>
                  <a:lnTo>
                    <a:pt x="9453" y="2104"/>
                  </a:lnTo>
                  <a:lnTo>
                    <a:pt x="7031" y="2104"/>
                  </a:lnTo>
                  <a:cubicBezTo>
                    <a:pt x="7119" y="1888"/>
                    <a:pt x="7119" y="1649"/>
                    <a:pt x="7031" y="1433"/>
                  </a:cubicBezTo>
                  <a:cubicBezTo>
                    <a:pt x="6892" y="1096"/>
                    <a:pt x="6591" y="879"/>
                    <a:pt x="6227" y="879"/>
                  </a:cubicBezTo>
                  <a:cubicBezTo>
                    <a:pt x="6227" y="519"/>
                    <a:pt x="6010" y="206"/>
                    <a:pt x="5696" y="71"/>
                  </a:cubicBezTo>
                  <a:cubicBezTo>
                    <a:pt x="5574" y="23"/>
                    <a:pt x="5451" y="1"/>
                    <a:pt x="5332" y="1"/>
                  </a:cubicBezTo>
                  <a:cubicBezTo>
                    <a:pt x="5099" y="1"/>
                    <a:pt x="4882" y="87"/>
                    <a:pt x="4727" y="243"/>
                  </a:cubicBezTo>
                  <a:cubicBezTo>
                    <a:pt x="4571" y="87"/>
                    <a:pt x="4355" y="1"/>
                    <a:pt x="4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60"/>
          <p:cNvGrpSpPr/>
          <p:nvPr/>
        </p:nvGrpSpPr>
        <p:grpSpPr>
          <a:xfrm>
            <a:off x="7152037" y="1583493"/>
            <a:ext cx="454582" cy="443224"/>
            <a:chOff x="7693922" y="3631640"/>
            <a:chExt cx="267843" cy="261150"/>
          </a:xfrm>
        </p:grpSpPr>
        <p:sp>
          <p:nvSpPr>
            <p:cNvPr id="1163" name="Google Shape;1163;p60"/>
            <p:cNvSpPr/>
            <p:nvPr/>
          </p:nvSpPr>
          <p:spPr>
            <a:xfrm>
              <a:off x="7817529" y="3662279"/>
              <a:ext cx="144235" cy="230511"/>
            </a:xfrm>
            <a:custGeom>
              <a:avLst/>
              <a:gdLst/>
              <a:ahLst/>
              <a:cxnLst/>
              <a:rect l="l" t="t" r="r" b="b"/>
              <a:pathLst>
                <a:path w="5216" h="8336" extrusionOk="0">
                  <a:moveTo>
                    <a:pt x="2138" y="0"/>
                  </a:moveTo>
                  <a:cubicBezTo>
                    <a:pt x="1984" y="0"/>
                    <a:pt x="1860" y="124"/>
                    <a:pt x="1860" y="278"/>
                  </a:cubicBezTo>
                  <a:lnTo>
                    <a:pt x="1860" y="1307"/>
                  </a:lnTo>
                  <a:lnTo>
                    <a:pt x="2138" y="1585"/>
                  </a:lnTo>
                  <a:lnTo>
                    <a:pt x="2495" y="1226"/>
                  </a:lnTo>
                  <a:cubicBezTo>
                    <a:pt x="2549" y="1172"/>
                    <a:pt x="2620" y="1145"/>
                    <a:pt x="2691" y="1145"/>
                  </a:cubicBezTo>
                  <a:cubicBezTo>
                    <a:pt x="2762" y="1145"/>
                    <a:pt x="2832" y="1172"/>
                    <a:pt x="2886" y="1226"/>
                  </a:cubicBezTo>
                  <a:lnTo>
                    <a:pt x="3244" y="1585"/>
                  </a:lnTo>
                  <a:lnTo>
                    <a:pt x="3603" y="1226"/>
                  </a:lnTo>
                  <a:cubicBezTo>
                    <a:pt x="3657" y="1172"/>
                    <a:pt x="3728" y="1145"/>
                    <a:pt x="3798" y="1145"/>
                  </a:cubicBezTo>
                  <a:cubicBezTo>
                    <a:pt x="3869" y="1145"/>
                    <a:pt x="3940" y="1172"/>
                    <a:pt x="3994" y="1226"/>
                  </a:cubicBezTo>
                  <a:lnTo>
                    <a:pt x="4352" y="1585"/>
                  </a:lnTo>
                  <a:lnTo>
                    <a:pt x="4629" y="1307"/>
                  </a:lnTo>
                  <a:lnTo>
                    <a:pt x="4629" y="278"/>
                  </a:lnTo>
                  <a:cubicBezTo>
                    <a:pt x="4629" y="124"/>
                    <a:pt x="4505" y="0"/>
                    <a:pt x="4353" y="0"/>
                  </a:cubicBezTo>
                  <a:close/>
                  <a:moveTo>
                    <a:pt x="2691" y="1814"/>
                  </a:moveTo>
                  <a:lnTo>
                    <a:pt x="2332" y="2173"/>
                  </a:lnTo>
                  <a:cubicBezTo>
                    <a:pt x="2279" y="2227"/>
                    <a:pt x="2208" y="2254"/>
                    <a:pt x="2137" y="2254"/>
                  </a:cubicBezTo>
                  <a:cubicBezTo>
                    <a:pt x="2066" y="2254"/>
                    <a:pt x="1995" y="2227"/>
                    <a:pt x="1941" y="2173"/>
                  </a:cubicBezTo>
                  <a:lnTo>
                    <a:pt x="1860" y="2092"/>
                  </a:lnTo>
                  <a:lnTo>
                    <a:pt x="1860" y="2969"/>
                  </a:lnTo>
                  <a:lnTo>
                    <a:pt x="2138" y="3247"/>
                  </a:lnTo>
                  <a:lnTo>
                    <a:pt x="2495" y="2889"/>
                  </a:lnTo>
                  <a:cubicBezTo>
                    <a:pt x="2549" y="2835"/>
                    <a:pt x="2620" y="2807"/>
                    <a:pt x="2691" y="2807"/>
                  </a:cubicBezTo>
                  <a:cubicBezTo>
                    <a:pt x="2762" y="2807"/>
                    <a:pt x="2832" y="2835"/>
                    <a:pt x="2886" y="2889"/>
                  </a:cubicBezTo>
                  <a:lnTo>
                    <a:pt x="3245" y="3247"/>
                  </a:lnTo>
                  <a:lnTo>
                    <a:pt x="3603" y="2889"/>
                  </a:lnTo>
                  <a:cubicBezTo>
                    <a:pt x="3657" y="2835"/>
                    <a:pt x="3728" y="2807"/>
                    <a:pt x="3798" y="2807"/>
                  </a:cubicBezTo>
                  <a:cubicBezTo>
                    <a:pt x="3869" y="2807"/>
                    <a:pt x="3940" y="2835"/>
                    <a:pt x="3994" y="2889"/>
                  </a:cubicBezTo>
                  <a:lnTo>
                    <a:pt x="4353" y="3247"/>
                  </a:lnTo>
                  <a:lnTo>
                    <a:pt x="4629" y="2969"/>
                  </a:lnTo>
                  <a:lnTo>
                    <a:pt x="4629" y="2092"/>
                  </a:lnTo>
                  <a:lnTo>
                    <a:pt x="4548" y="2173"/>
                  </a:lnTo>
                  <a:cubicBezTo>
                    <a:pt x="4494" y="2227"/>
                    <a:pt x="4423" y="2254"/>
                    <a:pt x="4352" y="2254"/>
                  </a:cubicBezTo>
                  <a:cubicBezTo>
                    <a:pt x="4281" y="2254"/>
                    <a:pt x="4210" y="2227"/>
                    <a:pt x="4157" y="2173"/>
                  </a:cubicBezTo>
                  <a:lnTo>
                    <a:pt x="3799" y="1814"/>
                  </a:lnTo>
                  <a:lnTo>
                    <a:pt x="3440" y="2173"/>
                  </a:lnTo>
                  <a:cubicBezTo>
                    <a:pt x="3386" y="2227"/>
                    <a:pt x="3315" y="2254"/>
                    <a:pt x="3245" y="2254"/>
                  </a:cubicBezTo>
                  <a:cubicBezTo>
                    <a:pt x="3174" y="2254"/>
                    <a:pt x="3103" y="2227"/>
                    <a:pt x="3049" y="2173"/>
                  </a:cubicBezTo>
                  <a:lnTo>
                    <a:pt x="2691" y="1814"/>
                  </a:lnTo>
                  <a:close/>
                  <a:moveTo>
                    <a:pt x="2691" y="3476"/>
                  </a:moveTo>
                  <a:lnTo>
                    <a:pt x="2334" y="3834"/>
                  </a:lnTo>
                  <a:cubicBezTo>
                    <a:pt x="2279" y="3888"/>
                    <a:pt x="2208" y="3915"/>
                    <a:pt x="2138" y="3915"/>
                  </a:cubicBezTo>
                  <a:cubicBezTo>
                    <a:pt x="2067" y="3915"/>
                    <a:pt x="1996" y="3888"/>
                    <a:pt x="1941" y="3834"/>
                  </a:cubicBezTo>
                  <a:lnTo>
                    <a:pt x="1860" y="3753"/>
                  </a:lnTo>
                  <a:lnTo>
                    <a:pt x="1860" y="4727"/>
                  </a:lnTo>
                  <a:lnTo>
                    <a:pt x="604" y="5982"/>
                  </a:lnTo>
                  <a:cubicBezTo>
                    <a:pt x="0" y="6587"/>
                    <a:pt x="82" y="7587"/>
                    <a:pt x="780" y="8091"/>
                  </a:cubicBezTo>
                  <a:cubicBezTo>
                    <a:pt x="1009" y="8256"/>
                    <a:pt x="1282" y="8336"/>
                    <a:pt x="1557" y="8336"/>
                  </a:cubicBezTo>
                  <a:cubicBezTo>
                    <a:pt x="1934" y="8336"/>
                    <a:pt x="2317" y="8186"/>
                    <a:pt x="2604" y="7899"/>
                  </a:cubicBezTo>
                  <a:lnTo>
                    <a:pt x="3241" y="7262"/>
                  </a:lnTo>
                  <a:cubicBezTo>
                    <a:pt x="3552" y="6951"/>
                    <a:pt x="3985" y="6775"/>
                    <a:pt x="4366" y="6644"/>
                  </a:cubicBezTo>
                  <a:cubicBezTo>
                    <a:pt x="4591" y="6567"/>
                    <a:pt x="4786" y="6397"/>
                    <a:pt x="4929" y="6174"/>
                  </a:cubicBezTo>
                  <a:lnTo>
                    <a:pt x="3675" y="5548"/>
                  </a:lnTo>
                  <a:cubicBezTo>
                    <a:pt x="3538" y="5480"/>
                    <a:pt x="3483" y="5313"/>
                    <a:pt x="3551" y="5177"/>
                  </a:cubicBezTo>
                  <a:cubicBezTo>
                    <a:pt x="3599" y="5080"/>
                    <a:pt x="3697" y="5023"/>
                    <a:pt x="3799" y="5023"/>
                  </a:cubicBezTo>
                  <a:cubicBezTo>
                    <a:pt x="3841" y="5023"/>
                    <a:pt x="3883" y="5033"/>
                    <a:pt x="3923" y="5053"/>
                  </a:cubicBezTo>
                  <a:lnTo>
                    <a:pt x="5140" y="5661"/>
                  </a:lnTo>
                  <a:cubicBezTo>
                    <a:pt x="5216" y="5331"/>
                    <a:pt x="5195" y="4961"/>
                    <a:pt x="5043" y="4622"/>
                  </a:cubicBezTo>
                  <a:cubicBezTo>
                    <a:pt x="4886" y="4269"/>
                    <a:pt x="4777" y="3960"/>
                    <a:pt x="4710" y="3672"/>
                  </a:cubicBezTo>
                  <a:lnTo>
                    <a:pt x="4549" y="3834"/>
                  </a:lnTo>
                  <a:cubicBezTo>
                    <a:pt x="4495" y="3888"/>
                    <a:pt x="4424" y="3915"/>
                    <a:pt x="4353" y="3915"/>
                  </a:cubicBezTo>
                  <a:cubicBezTo>
                    <a:pt x="4282" y="3915"/>
                    <a:pt x="4211" y="3888"/>
                    <a:pt x="4157" y="3834"/>
                  </a:cubicBezTo>
                  <a:lnTo>
                    <a:pt x="3799" y="3476"/>
                  </a:lnTo>
                  <a:lnTo>
                    <a:pt x="3442" y="3834"/>
                  </a:lnTo>
                  <a:cubicBezTo>
                    <a:pt x="3387" y="3888"/>
                    <a:pt x="3316" y="3915"/>
                    <a:pt x="3245" y="3915"/>
                  </a:cubicBezTo>
                  <a:cubicBezTo>
                    <a:pt x="3174" y="3915"/>
                    <a:pt x="3103" y="3888"/>
                    <a:pt x="3049" y="3834"/>
                  </a:cubicBezTo>
                  <a:lnTo>
                    <a:pt x="2691" y="34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0"/>
            <p:cNvSpPr/>
            <p:nvPr/>
          </p:nvSpPr>
          <p:spPr>
            <a:xfrm>
              <a:off x="7693922" y="3631640"/>
              <a:ext cx="144263" cy="230539"/>
            </a:xfrm>
            <a:custGeom>
              <a:avLst/>
              <a:gdLst/>
              <a:ahLst/>
              <a:cxnLst/>
              <a:rect l="l" t="t" r="r" b="b"/>
              <a:pathLst>
                <a:path w="5217" h="8337" extrusionOk="0">
                  <a:moveTo>
                    <a:pt x="2138" y="0"/>
                  </a:moveTo>
                  <a:cubicBezTo>
                    <a:pt x="1986" y="0"/>
                    <a:pt x="1862" y="125"/>
                    <a:pt x="1862" y="278"/>
                  </a:cubicBezTo>
                  <a:lnTo>
                    <a:pt x="1862" y="1308"/>
                  </a:lnTo>
                  <a:lnTo>
                    <a:pt x="2138" y="1585"/>
                  </a:lnTo>
                  <a:lnTo>
                    <a:pt x="2497" y="1226"/>
                  </a:lnTo>
                  <a:cubicBezTo>
                    <a:pt x="2551" y="1172"/>
                    <a:pt x="2622" y="1146"/>
                    <a:pt x="2693" y="1146"/>
                  </a:cubicBezTo>
                  <a:cubicBezTo>
                    <a:pt x="2764" y="1146"/>
                    <a:pt x="2835" y="1172"/>
                    <a:pt x="2888" y="1226"/>
                  </a:cubicBezTo>
                  <a:lnTo>
                    <a:pt x="3246" y="1585"/>
                  </a:lnTo>
                  <a:lnTo>
                    <a:pt x="3603" y="1226"/>
                  </a:lnTo>
                  <a:cubicBezTo>
                    <a:pt x="3658" y="1172"/>
                    <a:pt x="3729" y="1146"/>
                    <a:pt x="3800" y="1146"/>
                  </a:cubicBezTo>
                  <a:cubicBezTo>
                    <a:pt x="3871" y="1146"/>
                    <a:pt x="3942" y="1172"/>
                    <a:pt x="3996" y="1226"/>
                  </a:cubicBezTo>
                  <a:lnTo>
                    <a:pt x="4354" y="1585"/>
                  </a:lnTo>
                  <a:lnTo>
                    <a:pt x="4631" y="1308"/>
                  </a:lnTo>
                  <a:lnTo>
                    <a:pt x="4631" y="278"/>
                  </a:lnTo>
                  <a:cubicBezTo>
                    <a:pt x="4631" y="125"/>
                    <a:pt x="4507" y="0"/>
                    <a:pt x="4354" y="0"/>
                  </a:cubicBezTo>
                  <a:close/>
                  <a:moveTo>
                    <a:pt x="2692" y="1814"/>
                  </a:moveTo>
                  <a:lnTo>
                    <a:pt x="2335" y="2173"/>
                  </a:lnTo>
                  <a:cubicBezTo>
                    <a:pt x="2281" y="2227"/>
                    <a:pt x="2210" y="2254"/>
                    <a:pt x="2139" y="2254"/>
                  </a:cubicBezTo>
                  <a:cubicBezTo>
                    <a:pt x="2068" y="2254"/>
                    <a:pt x="1997" y="2227"/>
                    <a:pt x="1943" y="2173"/>
                  </a:cubicBezTo>
                  <a:lnTo>
                    <a:pt x="1862" y="2092"/>
                  </a:lnTo>
                  <a:lnTo>
                    <a:pt x="1862" y="2969"/>
                  </a:lnTo>
                  <a:lnTo>
                    <a:pt x="2138" y="3247"/>
                  </a:lnTo>
                  <a:lnTo>
                    <a:pt x="2497" y="2888"/>
                  </a:lnTo>
                  <a:cubicBezTo>
                    <a:pt x="2551" y="2834"/>
                    <a:pt x="2622" y="2807"/>
                    <a:pt x="2693" y="2807"/>
                  </a:cubicBezTo>
                  <a:cubicBezTo>
                    <a:pt x="2764" y="2807"/>
                    <a:pt x="2835" y="2834"/>
                    <a:pt x="2888" y="2888"/>
                  </a:cubicBezTo>
                  <a:lnTo>
                    <a:pt x="3246" y="3247"/>
                  </a:lnTo>
                  <a:lnTo>
                    <a:pt x="3605" y="2888"/>
                  </a:lnTo>
                  <a:cubicBezTo>
                    <a:pt x="3659" y="2834"/>
                    <a:pt x="3730" y="2807"/>
                    <a:pt x="3801" y="2807"/>
                  </a:cubicBezTo>
                  <a:cubicBezTo>
                    <a:pt x="3871" y="2807"/>
                    <a:pt x="3942" y="2834"/>
                    <a:pt x="3996" y="2888"/>
                  </a:cubicBezTo>
                  <a:lnTo>
                    <a:pt x="4354" y="3247"/>
                  </a:lnTo>
                  <a:lnTo>
                    <a:pt x="4631" y="2969"/>
                  </a:lnTo>
                  <a:lnTo>
                    <a:pt x="4631" y="2092"/>
                  </a:lnTo>
                  <a:lnTo>
                    <a:pt x="4550" y="2173"/>
                  </a:lnTo>
                  <a:cubicBezTo>
                    <a:pt x="4496" y="2227"/>
                    <a:pt x="4425" y="2254"/>
                    <a:pt x="4354" y="2254"/>
                  </a:cubicBezTo>
                  <a:cubicBezTo>
                    <a:pt x="4284" y="2254"/>
                    <a:pt x="4213" y="2227"/>
                    <a:pt x="4159" y="2173"/>
                  </a:cubicBezTo>
                  <a:lnTo>
                    <a:pt x="3800" y="1814"/>
                  </a:lnTo>
                  <a:lnTo>
                    <a:pt x="3442" y="2173"/>
                  </a:lnTo>
                  <a:cubicBezTo>
                    <a:pt x="3388" y="2227"/>
                    <a:pt x="3318" y="2254"/>
                    <a:pt x="3247" y="2254"/>
                  </a:cubicBezTo>
                  <a:cubicBezTo>
                    <a:pt x="3176" y="2254"/>
                    <a:pt x="3105" y="2227"/>
                    <a:pt x="3051" y="2173"/>
                  </a:cubicBezTo>
                  <a:lnTo>
                    <a:pt x="2692" y="1814"/>
                  </a:lnTo>
                  <a:close/>
                  <a:moveTo>
                    <a:pt x="2692" y="3476"/>
                  </a:moveTo>
                  <a:lnTo>
                    <a:pt x="2335" y="3835"/>
                  </a:lnTo>
                  <a:cubicBezTo>
                    <a:pt x="2281" y="3889"/>
                    <a:pt x="2210" y="3916"/>
                    <a:pt x="2139" y="3916"/>
                  </a:cubicBezTo>
                  <a:cubicBezTo>
                    <a:pt x="2068" y="3916"/>
                    <a:pt x="1997" y="3889"/>
                    <a:pt x="1943" y="3835"/>
                  </a:cubicBezTo>
                  <a:lnTo>
                    <a:pt x="1862" y="3753"/>
                  </a:lnTo>
                  <a:lnTo>
                    <a:pt x="1862" y="4727"/>
                  </a:lnTo>
                  <a:lnTo>
                    <a:pt x="605" y="5982"/>
                  </a:lnTo>
                  <a:cubicBezTo>
                    <a:pt x="1" y="6588"/>
                    <a:pt x="82" y="7588"/>
                    <a:pt x="782" y="8091"/>
                  </a:cubicBezTo>
                  <a:cubicBezTo>
                    <a:pt x="1011" y="8256"/>
                    <a:pt x="1283" y="8336"/>
                    <a:pt x="1558" y="8336"/>
                  </a:cubicBezTo>
                  <a:cubicBezTo>
                    <a:pt x="1935" y="8336"/>
                    <a:pt x="2318" y="8187"/>
                    <a:pt x="2606" y="7899"/>
                  </a:cubicBezTo>
                  <a:lnTo>
                    <a:pt x="3241" y="7263"/>
                  </a:lnTo>
                  <a:cubicBezTo>
                    <a:pt x="3555" y="6951"/>
                    <a:pt x="3986" y="6775"/>
                    <a:pt x="4367" y="6644"/>
                  </a:cubicBezTo>
                  <a:cubicBezTo>
                    <a:pt x="4591" y="6567"/>
                    <a:pt x="4786" y="6397"/>
                    <a:pt x="4930" y="6174"/>
                  </a:cubicBezTo>
                  <a:lnTo>
                    <a:pt x="3677" y="5548"/>
                  </a:lnTo>
                  <a:cubicBezTo>
                    <a:pt x="3540" y="5480"/>
                    <a:pt x="3484" y="5313"/>
                    <a:pt x="3553" y="5176"/>
                  </a:cubicBezTo>
                  <a:cubicBezTo>
                    <a:pt x="3601" y="5079"/>
                    <a:pt x="3700" y="5023"/>
                    <a:pt x="3802" y="5023"/>
                  </a:cubicBezTo>
                  <a:cubicBezTo>
                    <a:pt x="3843" y="5023"/>
                    <a:pt x="3885" y="5032"/>
                    <a:pt x="3924" y="5052"/>
                  </a:cubicBezTo>
                  <a:lnTo>
                    <a:pt x="5142" y="5662"/>
                  </a:lnTo>
                  <a:cubicBezTo>
                    <a:pt x="5216" y="5331"/>
                    <a:pt x="5197" y="4962"/>
                    <a:pt x="5045" y="4620"/>
                  </a:cubicBezTo>
                  <a:cubicBezTo>
                    <a:pt x="4887" y="4269"/>
                    <a:pt x="4778" y="3959"/>
                    <a:pt x="4711" y="3672"/>
                  </a:cubicBezTo>
                  <a:lnTo>
                    <a:pt x="4550" y="3835"/>
                  </a:lnTo>
                  <a:cubicBezTo>
                    <a:pt x="4496" y="3889"/>
                    <a:pt x="4425" y="3916"/>
                    <a:pt x="4354" y="3916"/>
                  </a:cubicBezTo>
                  <a:cubicBezTo>
                    <a:pt x="4284" y="3916"/>
                    <a:pt x="4213" y="3889"/>
                    <a:pt x="4159" y="3835"/>
                  </a:cubicBezTo>
                  <a:lnTo>
                    <a:pt x="3800" y="3476"/>
                  </a:lnTo>
                  <a:lnTo>
                    <a:pt x="3442" y="3835"/>
                  </a:lnTo>
                  <a:cubicBezTo>
                    <a:pt x="3388" y="3889"/>
                    <a:pt x="3318" y="3916"/>
                    <a:pt x="3247" y="3916"/>
                  </a:cubicBezTo>
                  <a:cubicBezTo>
                    <a:pt x="3176" y="3916"/>
                    <a:pt x="3105" y="3889"/>
                    <a:pt x="3051" y="3835"/>
                  </a:cubicBezTo>
                  <a:lnTo>
                    <a:pt x="2692" y="34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60"/>
          <p:cNvGrpSpPr/>
          <p:nvPr/>
        </p:nvGrpSpPr>
        <p:grpSpPr>
          <a:xfrm>
            <a:off x="1595999" y="1583259"/>
            <a:ext cx="340350" cy="443693"/>
            <a:chOff x="8078597" y="3641070"/>
            <a:chExt cx="200536" cy="261427"/>
          </a:xfrm>
        </p:grpSpPr>
        <p:sp>
          <p:nvSpPr>
            <p:cNvPr id="1166" name="Google Shape;1166;p60"/>
            <p:cNvSpPr/>
            <p:nvPr/>
          </p:nvSpPr>
          <p:spPr>
            <a:xfrm>
              <a:off x="8146457" y="3658685"/>
              <a:ext cx="64845" cy="64845"/>
            </a:xfrm>
            <a:custGeom>
              <a:avLst/>
              <a:gdLst/>
              <a:ahLst/>
              <a:cxnLst/>
              <a:rect l="l" t="t" r="r" b="b"/>
              <a:pathLst>
                <a:path w="2345" h="2345" extrusionOk="0">
                  <a:moveTo>
                    <a:pt x="1" y="0"/>
                  </a:moveTo>
                  <a:lnTo>
                    <a:pt x="1172" y="2344"/>
                  </a:lnTo>
                  <a:lnTo>
                    <a:pt x="2345" y="0"/>
                  </a:lnTo>
                  <a:lnTo>
                    <a:pt x="2345" y="0"/>
                  </a:lnTo>
                  <a:cubicBezTo>
                    <a:pt x="1965" y="123"/>
                    <a:pt x="1568" y="184"/>
                    <a:pt x="1172" y="184"/>
                  </a:cubicBezTo>
                  <a:cubicBezTo>
                    <a:pt x="776" y="184"/>
                    <a:pt x="381" y="1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8078597" y="3641070"/>
              <a:ext cx="107955" cy="261427"/>
            </a:xfrm>
            <a:custGeom>
              <a:avLst/>
              <a:gdLst/>
              <a:ahLst/>
              <a:cxnLst/>
              <a:rect l="l" t="t" r="r" b="b"/>
              <a:pathLst>
                <a:path w="3904" h="9454" extrusionOk="0">
                  <a:moveTo>
                    <a:pt x="3072" y="4985"/>
                  </a:moveTo>
                  <a:cubicBezTo>
                    <a:pt x="3226" y="4985"/>
                    <a:pt x="3350" y="5110"/>
                    <a:pt x="3350" y="5263"/>
                  </a:cubicBezTo>
                  <a:cubicBezTo>
                    <a:pt x="3350" y="5415"/>
                    <a:pt x="3226" y="5539"/>
                    <a:pt x="3072" y="5539"/>
                  </a:cubicBezTo>
                  <a:cubicBezTo>
                    <a:pt x="2920" y="5539"/>
                    <a:pt x="2796" y="5415"/>
                    <a:pt x="2796" y="5263"/>
                  </a:cubicBezTo>
                  <a:cubicBezTo>
                    <a:pt x="2796" y="5110"/>
                    <a:pt x="2920" y="4985"/>
                    <a:pt x="3072" y="4985"/>
                  </a:cubicBezTo>
                  <a:close/>
                  <a:moveTo>
                    <a:pt x="3072" y="6093"/>
                  </a:moveTo>
                  <a:cubicBezTo>
                    <a:pt x="3226" y="6093"/>
                    <a:pt x="3350" y="6217"/>
                    <a:pt x="3350" y="6371"/>
                  </a:cubicBezTo>
                  <a:cubicBezTo>
                    <a:pt x="3350" y="6523"/>
                    <a:pt x="3226" y="6647"/>
                    <a:pt x="3072" y="6647"/>
                  </a:cubicBezTo>
                  <a:cubicBezTo>
                    <a:pt x="2920" y="6647"/>
                    <a:pt x="2796" y="6523"/>
                    <a:pt x="2796" y="6371"/>
                  </a:cubicBezTo>
                  <a:cubicBezTo>
                    <a:pt x="2796" y="6217"/>
                    <a:pt x="2920" y="6093"/>
                    <a:pt x="3072" y="6093"/>
                  </a:cubicBezTo>
                  <a:close/>
                  <a:moveTo>
                    <a:pt x="1411" y="1"/>
                  </a:moveTo>
                  <a:cubicBezTo>
                    <a:pt x="1248" y="1"/>
                    <a:pt x="1120" y="142"/>
                    <a:pt x="1136" y="305"/>
                  </a:cubicBezTo>
                  <a:lnTo>
                    <a:pt x="1490" y="3857"/>
                  </a:lnTo>
                  <a:cubicBezTo>
                    <a:pt x="1533" y="4278"/>
                    <a:pt x="1195" y="4593"/>
                    <a:pt x="826" y="4593"/>
                  </a:cubicBezTo>
                  <a:cubicBezTo>
                    <a:pt x="702" y="4593"/>
                    <a:pt x="575" y="4558"/>
                    <a:pt x="457" y="4479"/>
                  </a:cubicBezTo>
                  <a:cubicBezTo>
                    <a:pt x="408" y="4446"/>
                    <a:pt x="355" y="4432"/>
                    <a:pt x="304" y="4432"/>
                  </a:cubicBezTo>
                  <a:cubicBezTo>
                    <a:pt x="145" y="4432"/>
                    <a:pt x="1" y="4574"/>
                    <a:pt x="30" y="4754"/>
                  </a:cubicBezTo>
                  <a:lnTo>
                    <a:pt x="584" y="8114"/>
                  </a:lnTo>
                  <a:cubicBezTo>
                    <a:pt x="597" y="8190"/>
                    <a:pt x="640" y="8257"/>
                    <a:pt x="703" y="8300"/>
                  </a:cubicBezTo>
                  <a:lnTo>
                    <a:pt x="2365" y="9407"/>
                  </a:lnTo>
                  <a:cubicBezTo>
                    <a:pt x="2411" y="9439"/>
                    <a:pt x="2465" y="9454"/>
                    <a:pt x="2518" y="9454"/>
                  </a:cubicBezTo>
                  <a:cubicBezTo>
                    <a:pt x="2572" y="9454"/>
                    <a:pt x="2626" y="9439"/>
                    <a:pt x="2672" y="9407"/>
                  </a:cubicBezTo>
                  <a:lnTo>
                    <a:pt x="3904" y="8586"/>
                  </a:lnTo>
                  <a:lnTo>
                    <a:pt x="3904" y="4774"/>
                  </a:lnTo>
                  <a:cubicBezTo>
                    <a:pt x="3836" y="4640"/>
                    <a:pt x="1609" y="184"/>
                    <a:pt x="1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8187438" y="3641070"/>
              <a:ext cx="91696" cy="261427"/>
            </a:xfrm>
            <a:custGeom>
              <a:avLst/>
              <a:gdLst/>
              <a:ahLst/>
              <a:cxnLst/>
              <a:rect l="l" t="t" r="r" b="b"/>
              <a:pathLst>
                <a:path w="3316" h="9454" extrusionOk="0">
                  <a:moveTo>
                    <a:pt x="1801" y="1"/>
                  </a:moveTo>
                  <a:lnTo>
                    <a:pt x="0" y="3602"/>
                  </a:lnTo>
                  <a:lnTo>
                    <a:pt x="492" y="4585"/>
                  </a:lnTo>
                  <a:cubicBezTo>
                    <a:pt x="511" y="4624"/>
                    <a:pt x="522" y="4666"/>
                    <a:pt x="522" y="4709"/>
                  </a:cubicBezTo>
                  <a:lnTo>
                    <a:pt x="522" y="9325"/>
                  </a:lnTo>
                  <a:lnTo>
                    <a:pt x="644" y="9407"/>
                  </a:lnTo>
                  <a:cubicBezTo>
                    <a:pt x="691" y="9439"/>
                    <a:pt x="744" y="9454"/>
                    <a:pt x="798" y="9454"/>
                  </a:cubicBezTo>
                  <a:cubicBezTo>
                    <a:pt x="851" y="9454"/>
                    <a:pt x="905" y="9439"/>
                    <a:pt x="952" y="9407"/>
                  </a:cubicBezTo>
                  <a:lnTo>
                    <a:pt x="2613" y="8300"/>
                  </a:lnTo>
                  <a:cubicBezTo>
                    <a:pt x="2678" y="8257"/>
                    <a:pt x="2721" y="8189"/>
                    <a:pt x="2733" y="8114"/>
                  </a:cubicBezTo>
                  <a:lnTo>
                    <a:pt x="3287" y="4754"/>
                  </a:lnTo>
                  <a:cubicBezTo>
                    <a:pt x="3315" y="4579"/>
                    <a:pt x="3178" y="4432"/>
                    <a:pt x="3015" y="4432"/>
                  </a:cubicBezTo>
                  <a:cubicBezTo>
                    <a:pt x="2986" y="4432"/>
                    <a:pt x="2956" y="4436"/>
                    <a:pt x="2926" y="4446"/>
                  </a:cubicBezTo>
                  <a:cubicBezTo>
                    <a:pt x="2836" y="4477"/>
                    <a:pt x="2745" y="4491"/>
                    <a:pt x="2657" y="4491"/>
                  </a:cubicBezTo>
                  <a:cubicBezTo>
                    <a:pt x="2176" y="4491"/>
                    <a:pt x="1764" y="4071"/>
                    <a:pt x="1821" y="3553"/>
                  </a:cubicBezTo>
                  <a:lnTo>
                    <a:pt x="2182" y="309"/>
                  </a:lnTo>
                  <a:cubicBezTo>
                    <a:pt x="2200" y="144"/>
                    <a:pt x="2071" y="1"/>
                    <a:pt x="1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60"/>
          <p:cNvGrpSpPr/>
          <p:nvPr/>
        </p:nvGrpSpPr>
        <p:grpSpPr>
          <a:xfrm>
            <a:off x="4378907" y="3384572"/>
            <a:ext cx="435762" cy="443741"/>
            <a:chOff x="7655264" y="4072948"/>
            <a:chExt cx="256753" cy="261455"/>
          </a:xfrm>
        </p:grpSpPr>
        <p:sp>
          <p:nvSpPr>
            <p:cNvPr id="1170" name="Google Shape;1170;p60"/>
            <p:cNvSpPr/>
            <p:nvPr/>
          </p:nvSpPr>
          <p:spPr>
            <a:xfrm>
              <a:off x="7761394" y="4072948"/>
              <a:ext cx="44521" cy="22233"/>
            </a:xfrm>
            <a:custGeom>
              <a:avLst/>
              <a:gdLst/>
              <a:ahLst/>
              <a:cxnLst/>
              <a:rect l="l" t="t" r="r" b="b"/>
              <a:pathLst>
                <a:path w="1610" h="804" extrusionOk="0">
                  <a:moveTo>
                    <a:pt x="1" y="0"/>
                  </a:moveTo>
                  <a:lnTo>
                    <a:pt x="804" y="804"/>
                  </a:lnTo>
                  <a:lnTo>
                    <a:pt x="1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7655264" y="4186517"/>
              <a:ext cx="256753" cy="40207"/>
            </a:xfrm>
            <a:custGeom>
              <a:avLst/>
              <a:gdLst/>
              <a:ahLst/>
              <a:cxnLst/>
              <a:rect l="l" t="t" r="r" b="b"/>
              <a:pathLst>
                <a:path w="9285" h="1454" extrusionOk="0">
                  <a:moveTo>
                    <a:pt x="913" y="1"/>
                  </a:moveTo>
                  <a:lnTo>
                    <a:pt x="240" y="170"/>
                  </a:lnTo>
                  <a:lnTo>
                    <a:pt x="0" y="1092"/>
                  </a:lnTo>
                  <a:lnTo>
                    <a:pt x="980" y="847"/>
                  </a:lnTo>
                  <a:lnTo>
                    <a:pt x="2179" y="1454"/>
                  </a:lnTo>
                  <a:lnTo>
                    <a:pt x="3411" y="829"/>
                  </a:lnTo>
                  <a:lnTo>
                    <a:pt x="4642" y="1454"/>
                  </a:lnTo>
                  <a:lnTo>
                    <a:pt x="5874" y="829"/>
                  </a:lnTo>
                  <a:lnTo>
                    <a:pt x="7108" y="1454"/>
                  </a:lnTo>
                  <a:lnTo>
                    <a:pt x="8307" y="847"/>
                  </a:lnTo>
                  <a:lnTo>
                    <a:pt x="9285" y="1092"/>
                  </a:lnTo>
                  <a:lnTo>
                    <a:pt x="9045" y="170"/>
                  </a:lnTo>
                  <a:lnTo>
                    <a:pt x="8372" y="1"/>
                  </a:lnTo>
                  <a:lnTo>
                    <a:pt x="7108" y="642"/>
                  </a:lnTo>
                  <a:lnTo>
                    <a:pt x="5874" y="18"/>
                  </a:lnTo>
                  <a:lnTo>
                    <a:pt x="4642" y="642"/>
                  </a:lnTo>
                  <a:lnTo>
                    <a:pt x="3411" y="18"/>
                  </a:lnTo>
                  <a:lnTo>
                    <a:pt x="2179" y="642"/>
                  </a:lnTo>
                  <a:lnTo>
                    <a:pt x="9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7730451" y="4074829"/>
              <a:ext cx="106407" cy="62218"/>
            </a:xfrm>
            <a:custGeom>
              <a:avLst/>
              <a:gdLst/>
              <a:ahLst/>
              <a:cxnLst/>
              <a:rect l="l" t="t" r="r" b="b"/>
              <a:pathLst>
                <a:path w="3848" h="2250" extrusionOk="0">
                  <a:moveTo>
                    <a:pt x="402" y="0"/>
                  </a:moveTo>
                  <a:lnTo>
                    <a:pt x="229" y="58"/>
                  </a:lnTo>
                  <a:lnTo>
                    <a:pt x="0" y="415"/>
                  </a:lnTo>
                  <a:lnTo>
                    <a:pt x="432" y="922"/>
                  </a:lnTo>
                  <a:lnTo>
                    <a:pt x="383" y="1557"/>
                  </a:lnTo>
                  <a:lnTo>
                    <a:pt x="1002" y="1706"/>
                  </a:lnTo>
                  <a:lnTo>
                    <a:pt x="1336" y="2250"/>
                  </a:lnTo>
                  <a:lnTo>
                    <a:pt x="1923" y="2006"/>
                  </a:lnTo>
                  <a:lnTo>
                    <a:pt x="2513" y="2250"/>
                  </a:lnTo>
                  <a:lnTo>
                    <a:pt x="2845" y="1706"/>
                  </a:lnTo>
                  <a:lnTo>
                    <a:pt x="3465" y="1557"/>
                  </a:lnTo>
                  <a:lnTo>
                    <a:pt x="3417" y="922"/>
                  </a:lnTo>
                  <a:lnTo>
                    <a:pt x="3848" y="415"/>
                  </a:lnTo>
                  <a:lnTo>
                    <a:pt x="3618" y="58"/>
                  </a:lnTo>
                  <a:lnTo>
                    <a:pt x="3445" y="0"/>
                  </a:lnTo>
                  <a:lnTo>
                    <a:pt x="1923" y="1518"/>
                  </a:lnTo>
                  <a:lnTo>
                    <a:pt x="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7666297" y="4084120"/>
              <a:ext cx="234742" cy="103006"/>
            </a:xfrm>
            <a:custGeom>
              <a:avLst/>
              <a:gdLst/>
              <a:ahLst/>
              <a:cxnLst/>
              <a:rect l="l" t="t" r="r" b="b"/>
              <a:pathLst>
                <a:path w="8489" h="3725" extrusionOk="0">
                  <a:moveTo>
                    <a:pt x="6776" y="1"/>
                  </a:moveTo>
                  <a:lnTo>
                    <a:pt x="6856" y="123"/>
                  </a:lnTo>
                  <a:lnTo>
                    <a:pt x="6305" y="772"/>
                  </a:lnTo>
                  <a:lnTo>
                    <a:pt x="6373" y="1649"/>
                  </a:lnTo>
                  <a:lnTo>
                    <a:pt x="5518" y="1856"/>
                  </a:lnTo>
                  <a:lnTo>
                    <a:pt x="5057" y="2606"/>
                  </a:lnTo>
                  <a:lnTo>
                    <a:pt x="4243" y="2269"/>
                  </a:lnTo>
                  <a:lnTo>
                    <a:pt x="3430" y="2606"/>
                  </a:lnTo>
                  <a:lnTo>
                    <a:pt x="2970" y="1856"/>
                  </a:lnTo>
                  <a:lnTo>
                    <a:pt x="2115" y="1649"/>
                  </a:lnTo>
                  <a:lnTo>
                    <a:pt x="2182" y="772"/>
                  </a:lnTo>
                  <a:lnTo>
                    <a:pt x="1631" y="125"/>
                  </a:lnTo>
                  <a:lnTo>
                    <a:pt x="1710" y="1"/>
                  </a:lnTo>
                  <a:lnTo>
                    <a:pt x="1710" y="1"/>
                  </a:lnTo>
                  <a:lnTo>
                    <a:pt x="1465" y="82"/>
                  </a:lnTo>
                  <a:cubicBezTo>
                    <a:pt x="1072" y="214"/>
                    <a:pt x="764" y="509"/>
                    <a:pt x="616" y="896"/>
                  </a:cubicBezTo>
                  <a:lnTo>
                    <a:pt x="610" y="909"/>
                  </a:lnTo>
                  <a:lnTo>
                    <a:pt x="0" y="3262"/>
                  </a:lnTo>
                  <a:lnTo>
                    <a:pt x="581" y="3117"/>
                  </a:lnTo>
                  <a:lnTo>
                    <a:pt x="1780" y="3724"/>
                  </a:lnTo>
                  <a:lnTo>
                    <a:pt x="3012" y="3100"/>
                  </a:lnTo>
                  <a:lnTo>
                    <a:pt x="4243" y="3724"/>
                  </a:lnTo>
                  <a:lnTo>
                    <a:pt x="5477" y="3100"/>
                  </a:lnTo>
                  <a:lnTo>
                    <a:pt x="6709" y="3724"/>
                  </a:lnTo>
                  <a:lnTo>
                    <a:pt x="7908" y="3117"/>
                  </a:lnTo>
                  <a:lnTo>
                    <a:pt x="8488" y="3262"/>
                  </a:lnTo>
                  <a:lnTo>
                    <a:pt x="8488" y="3262"/>
                  </a:lnTo>
                  <a:lnTo>
                    <a:pt x="7881" y="924"/>
                  </a:lnTo>
                  <a:lnTo>
                    <a:pt x="7878" y="909"/>
                  </a:lnTo>
                  <a:lnTo>
                    <a:pt x="7872" y="894"/>
                  </a:lnTo>
                  <a:cubicBezTo>
                    <a:pt x="7725" y="509"/>
                    <a:pt x="7415" y="214"/>
                    <a:pt x="7023" y="82"/>
                  </a:cubicBezTo>
                  <a:lnTo>
                    <a:pt x="6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7662149" y="4226171"/>
              <a:ext cx="243010" cy="108232"/>
            </a:xfrm>
            <a:custGeom>
              <a:avLst/>
              <a:gdLst/>
              <a:ahLst/>
              <a:cxnLst/>
              <a:rect l="l" t="t" r="r" b="b"/>
              <a:pathLst>
                <a:path w="8788" h="3914" extrusionOk="0">
                  <a:moveTo>
                    <a:pt x="664" y="1"/>
                  </a:moveTo>
                  <a:lnTo>
                    <a:pt x="1" y="168"/>
                  </a:lnTo>
                  <a:lnTo>
                    <a:pt x="304" y="386"/>
                  </a:lnTo>
                  <a:lnTo>
                    <a:pt x="304" y="1453"/>
                  </a:lnTo>
                  <a:lnTo>
                    <a:pt x="858" y="1453"/>
                  </a:lnTo>
                  <a:lnTo>
                    <a:pt x="858" y="786"/>
                  </a:lnTo>
                  <a:lnTo>
                    <a:pt x="1575" y="1305"/>
                  </a:lnTo>
                  <a:lnTo>
                    <a:pt x="1575" y="2373"/>
                  </a:lnTo>
                  <a:lnTo>
                    <a:pt x="2129" y="2373"/>
                  </a:lnTo>
                  <a:lnTo>
                    <a:pt x="2129" y="1705"/>
                  </a:lnTo>
                  <a:lnTo>
                    <a:pt x="2846" y="2224"/>
                  </a:lnTo>
                  <a:lnTo>
                    <a:pt x="2846" y="3290"/>
                  </a:lnTo>
                  <a:lnTo>
                    <a:pt x="3399" y="3290"/>
                  </a:lnTo>
                  <a:lnTo>
                    <a:pt x="3399" y="2624"/>
                  </a:lnTo>
                  <a:lnTo>
                    <a:pt x="4117" y="3142"/>
                  </a:lnTo>
                  <a:lnTo>
                    <a:pt x="4117" y="3913"/>
                  </a:lnTo>
                  <a:lnTo>
                    <a:pt x="4671" y="3913"/>
                  </a:lnTo>
                  <a:lnTo>
                    <a:pt x="4671" y="3142"/>
                  </a:lnTo>
                  <a:lnTo>
                    <a:pt x="5389" y="2624"/>
                  </a:lnTo>
                  <a:lnTo>
                    <a:pt x="5389" y="3290"/>
                  </a:lnTo>
                  <a:lnTo>
                    <a:pt x="5943" y="3290"/>
                  </a:lnTo>
                  <a:lnTo>
                    <a:pt x="5943" y="2224"/>
                  </a:lnTo>
                  <a:lnTo>
                    <a:pt x="6661" y="1705"/>
                  </a:lnTo>
                  <a:lnTo>
                    <a:pt x="6661" y="2373"/>
                  </a:lnTo>
                  <a:lnTo>
                    <a:pt x="7214" y="2373"/>
                  </a:lnTo>
                  <a:lnTo>
                    <a:pt x="7214" y="1305"/>
                  </a:lnTo>
                  <a:lnTo>
                    <a:pt x="7931" y="786"/>
                  </a:lnTo>
                  <a:lnTo>
                    <a:pt x="7931" y="1453"/>
                  </a:lnTo>
                  <a:lnTo>
                    <a:pt x="8485" y="1453"/>
                  </a:lnTo>
                  <a:lnTo>
                    <a:pt x="8485" y="386"/>
                  </a:lnTo>
                  <a:lnTo>
                    <a:pt x="8787" y="168"/>
                  </a:lnTo>
                  <a:lnTo>
                    <a:pt x="8123" y="1"/>
                  </a:lnTo>
                  <a:lnTo>
                    <a:pt x="6859" y="642"/>
                  </a:lnTo>
                  <a:lnTo>
                    <a:pt x="5627" y="17"/>
                  </a:lnTo>
                  <a:lnTo>
                    <a:pt x="4393" y="642"/>
                  </a:lnTo>
                  <a:lnTo>
                    <a:pt x="3162" y="17"/>
                  </a:lnTo>
                  <a:lnTo>
                    <a:pt x="1930" y="642"/>
                  </a:lnTo>
                  <a:lnTo>
                    <a:pt x="6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60"/>
          <p:cNvGrpSpPr/>
          <p:nvPr/>
        </p:nvGrpSpPr>
        <p:grpSpPr>
          <a:xfrm>
            <a:off x="4405599" y="1615889"/>
            <a:ext cx="382378" cy="378442"/>
            <a:chOff x="5266466" y="3548074"/>
            <a:chExt cx="264165" cy="261427"/>
          </a:xfrm>
        </p:grpSpPr>
        <p:sp>
          <p:nvSpPr>
            <p:cNvPr id="1176" name="Google Shape;1176;p60"/>
            <p:cNvSpPr/>
            <p:nvPr/>
          </p:nvSpPr>
          <p:spPr>
            <a:xfrm>
              <a:off x="5366541" y="3624727"/>
              <a:ext cx="164090" cy="184774"/>
            </a:xfrm>
            <a:custGeom>
              <a:avLst/>
              <a:gdLst/>
              <a:ahLst/>
              <a:cxnLst/>
              <a:rect l="l" t="t" r="r" b="b"/>
              <a:pathLst>
                <a:path w="5934" h="6682" extrusionOk="0">
                  <a:moveTo>
                    <a:pt x="5382" y="1"/>
                  </a:moveTo>
                  <a:lnTo>
                    <a:pt x="5106" y="1931"/>
                  </a:lnTo>
                  <a:cubicBezTo>
                    <a:pt x="5081" y="2107"/>
                    <a:pt x="4997" y="2274"/>
                    <a:pt x="4871" y="2401"/>
                  </a:cubicBezTo>
                  <a:lnTo>
                    <a:pt x="1477" y="5795"/>
                  </a:lnTo>
                  <a:cubicBezTo>
                    <a:pt x="1180" y="6090"/>
                    <a:pt x="786" y="6254"/>
                    <a:pt x="367" y="6254"/>
                  </a:cubicBezTo>
                  <a:cubicBezTo>
                    <a:pt x="241" y="6254"/>
                    <a:pt x="118" y="6240"/>
                    <a:pt x="0" y="6212"/>
                  </a:cubicBezTo>
                  <a:lnTo>
                    <a:pt x="0" y="6212"/>
                  </a:lnTo>
                  <a:cubicBezTo>
                    <a:pt x="180" y="6494"/>
                    <a:pt x="497" y="6681"/>
                    <a:pt x="855" y="6681"/>
                  </a:cubicBezTo>
                  <a:lnTo>
                    <a:pt x="4917" y="6681"/>
                  </a:lnTo>
                  <a:cubicBezTo>
                    <a:pt x="5477" y="6681"/>
                    <a:pt x="5933" y="6225"/>
                    <a:pt x="5933" y="5665"/>
                  </a:cubicBezTo>
                  <a:lnTo>
                    <a:pt x="5933" y="828"/>
                  </a:lnTo>
                  <a:cubicBezTo>
                    <a:pt x="5933" y="769"/>
                    <a:pt x="5914" y="710"/>
                    <a:pt x="5877" y="663"/>
                  </a:cubicBezTo>
                  <a:lnTo>
                    <a:pt x="53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5419551" y="3659984"/>
              <a:ext cx="15347" cy="15347"/>
            </a:xfrm>
            <a:custGeom>
              <a:avLst/>
              <a:gdLst/>
              <a:ahLst/>
              <a:cxnLst/>
              <a:rect l="l" t="t" r="r" b="b"/>
              <a:pathLst>
                <a:path w="555" h="555" extrusionOk="0">
                  <a:moveTo>
                    <a:pt x="278" y="0"/>
                  </a:moveTo>
                  <a:cubicBezTo>
                    <a:pt x="124" y="0"/>
                    <a:pt x="0" y="125"/>
                    <a:pt x="0" y="277"/>
                  </a:cubicBezTo>
                  <a:cubicBezTo>
                    <a:pt x="0" y="430"/>
                    <a:pt x="124" y="554"/>
                    <a:pt x="278" y="554"/>
                  </a:cubicBezTo>
                  <a:cubicBezTo>
                    <a:pt x="430" y="554"/>
                    <a:pt x="554" y="430"/>
                    <a:pt x="554" y="277"/>
                  </a:cubicBezTo>
                  <a:cubicBezTo>
                    <a:pt x="554" y="125"/>
                    <a:pt x="430"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5332915" y="3659984"/>
              <a:ext cx="15347" cy="15347"/>
            </a:xfrm>
            <a:custGeom>
              <a:avLst/>
              <a:gdLst/>
              <a:ahLst/>
              <a:cxnLst/>
              <a:rect l="l" t="t" r="r" b="b"/>
              <a:pathLst>
                <a:path w="555" h="555" extrusionOk="0">
                  <a:moveTo>
                    <a:pt x="278" y="0"/>
                  </a:moveTo>
                  <a:cubicBezTo>
                    <a:pt x="125" y="0"/>
                    <a:pt x="1" y="125"/>
                    <a:pt x="1" y="277"/>
                  </a:cubicBezTo>
                  <a:cubicBezTo>
                    <a:pt x="1" y="430"/>
                    <a:pt x="125" y="554"/>
                    <a:pt x="278" y="554"/>
                  </a:cubicBezTo>
                  <a:cubicBezTo>
                    <a:pt x="430" y="554"/>
                    <a:pt x="555" y="430"/>
                    <a:pt x="555" y="277"/>
                  </a:cubicBezTo>
                  <a:cubicBezTo>
                    <a:pt x="555" y="125"/>
                    <a:pt x="430"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5266466" y="3548074"/>
              <a:ext cx="237286" cy="234300"/>
            </a:xfrm>
            <a:custGeom>
              <a:avLst/>
              <a:gdLst/>
              <a:ahLst/>
              <a:cxnLst/>
              <a:rect l="l" t="t" r="r" b="b"/>
              <a:pathLst>
                <a:path w="8581" h="8473" extrusionOk="0">
                  <a:moveTo>
                    <a:pt x="2681" y="3494"/>
                  </a:moveTo>
                  <a:cubicBezTo>
                    <a:pt x="3139" y="3494"/>
                    <a:pt x="3511" y="3866"/>
                    <a:pt x="3511" y="4324"/>
                  </a:cubicBezTo>
                  <a:cubicBezTo>
                    <a:pt x="3511" y="4782"/>
                    <a:pt x="3139" y="5155"/>
                    <a:pt x="2681" y="5155"/>
                  </a:cubicBezTo>
                  <a:cubicBezTo>
                    <a:pt x="2222" y="5155"/>
                    <a:pt x="1850" y="4782"/>
                    <a:pt x="1850" y="4324"/>
                  </a:cubicBezTo>
                  <a:cubicBezTo>
                    <a:pt x="1850" y="3866"/>
                    <a:pt x="2222" y="3494"/>
                    <a:pt x="2681" y="3494"/>
                  </a:cubicBezTo>
                  <a:close/>
                  <a:moveTo>
                    <a:pt x="5814" y="3494"/>
                  </a:moveTo>
                  <a:cubicBezTo>
                    <a:pt x="6272" y="3494"/>
                    <a:pt x="6644" y="3866"/>
                    <a:pt x="6644" y="4324"/>
                  </a:cubicBezTo>
                  <a:cubicBezTo>
                    <a:pt x="6644" y="4782"/>
                    <a:pt x="6272" y="5155"/>
                    <a:pt x="5814" y="5155"/>
                  </a:cubicBezTo>
                  <a:cubicBezTo>
                    <a:pt x="5356" y="5155"/>
                    <a:pt x="4982" y="4782"/>
                    <a:pt x="4982" y="4324"/>
                  </a:cubicBezTo>
                  <a:cubicBezTo>
                    <a:pt x="4982" y="3866"/>
                    <a:pt x="5356" y="3494"/>
                    <a:pt x="5814" y="3494"/>
                  </a:cubicBezTo>
                  <a:close/>
                  <a:moveTo>
                    <a:pt x="4899" y="2089"/>
                  </a:moveTo>
                  <a:cubicBezTo>
                    <a:pt x="4928" y="2089"/>
                    <a:pt x="4958" y="2094"/>
                    <a:pt x="4987" y="2104"/>
                  </a:cubicBezTo>
                  <a:cubicBezTo>
                    <a:pt x="5132" y="2151"/>
                    <a:pt x="5211" y="2308"/>
                    <a:pt x="5163" y="2454"/>
                  </a:cubicBezTo>
                  <a:lnTo>
                    <a:pt x="3857" y="6369"/>
                  </a:lnTo>
                  <a:cubicBezTo>
                    <a:pt x="3819" y="6486"/>
                    <a:pt x="3711" y="6560"/>
                    <a:pt x="3594" y="6560"/>
                  </a:cubicBezTo>
                  <a:cubicBezTo>
                    <a:pt x="3566" y="6560"/>
                    <a:pt x="3537" y="6555"/>
                    <a:pt x="3507" y="6545"/>
                  </a:cubicBezTo>
                  <a:cubicBezTo>
                    <a:pt x="3362" y="6496"/>
                    <a:pt x="3282" y="6340"/>
                    <a:pt x="3331" y="6195"/>
                  </a:cubicBezTo>
                  <a:lnTo>
                    <a:pt x="4637" y="2278"/>
                  </a:lnTo>
                  <a:cubicBezTo>
                    <a:pt x="4676" y="2163"/>
                    <a:pt x="4783" y="2089"/>
                    <a:pt x="4899" y="2089"/>
                  </a:cubicBezTo>
                  <a:close/>
                  <a:moveTo>
                    <a:pt x="6729" y="0"/>
                  </a:moveTo>
                  <a:cubicBezTo>
                    <a:pt x="6716" y="0"/>
                    <a:pt x="6702" y="1"/>
                    <a:pt x="6688" y="4"/>
                  </a:cubicBezTo>
                  <a:lnTo>
                    <a:pt x="3947" y="395"/>
                  </a:lnTo>
                  <a:cubicBezTo>
                    <a:pt x="3888" y="404"/>
                    <a:pt x="3832" y="430"/>
                    <a:pt x="3791" y="473"/>
                  </a:cubicBezTo>
                  <a:lnTo>
                    <a:pt x="396" y="3867"/>
                  </a:lnTo>
                  <a:cubicBezTo>
                    <a:pt x="1" y="4263"/>
                    <a:pt x="1" y="4907"/>
                    <a:pt x="396" y="5303"/>
                  </a:cubicBezTo>
                  <a:lnTo>
                    <a:pt x="3268" y="8176"/>
                  </a:lnTo>
                  <a:cubicBezTo>
                    <a:pt x="3466" y="8374"/>
                    <a:pt x="3726" y="8473"/>
                    <a:pt x="3986" y="8473"/>
                  </a:cubicBezTo>
                  <a:cubicBezTo>
                    <a:pt x="4245" y="8473"/>
                    <a:pt x="4507" y="8374"/>
                    <a:pt x="4705" y="8176"/>
                  </a:cubicBezTo>
                  <a:lnTo>
                    <a:pt x="8099" y="4782"/>
                  </a:lnTo>
                  <a:cubicBezTo>
                    <a:pt x="8140" y="4739"/>
                    <a:pt x="8168" y="4684"/>
                    <a:pt x="8177" y="4625"/>
                  </a:cubicBezTo>
                  <a:lnTo>
                    <a:pt x="8569" y="1882"/>
                  </a:lnTo>
                  <a:cubicBezTo>
                    <a:pt x="8580" y="1797"/>
                    <a:pt x="8552" y="1709"/>
                    <a:pt x="8490" y="1647"/>
                  </a:cubicBezTo>
                  <a:lnTo>
                    <a:pt x="7902" y="1061"/>
                  </a:lnTo>
                  <a:lnTo>
                    <a:pt x="7120" y="1844"/>
                  </a:lnTo>
                  <a:lnTo>
                    <a:pt x="7315" y="2040"/>
                  </a:lnTo>
                  <a:cubicBezTo>
                    <a:pt x="7424" y="2148"/>
                    <a:pt x="7424" y="2322"/>
                    <a:pt x="7315" y="2432"/>
                  </a:cubicBezTo>
                  <a:cubicBezTo>
                    <a:pt x="7261" y="2485"/>
                    <a:pt x="7191" y="2513"/>
                    <a:pt x="7120" y="2513"/>
                  </a:cubicBezTo>
                  <a:cubicBezTo>
                    <a:pt x="7049" y="2513"/>
                    <a:pt x="6978" y="2485"/>
                    <a:pt x="6923" y="2432"/>
                  </a:cubicBezTo>
                  <a:lnTo>
                    <a:pt x="6140" y="1647"/>
                  </a:lnTo>
                  <a:cubicBezTo>
                    <a:pt x="6031" y="1540"/>
                    <a:pt x="6031" y="1364"/>
                    <a:pt x="6140" y="1256"/>
                  </a:cubicBezTo>
                  <a:cubicBezTo>
                    <a:pt x="6194" y="1202"/>
                    <a:pt x="6265" y="1175"/>
                    <a:pt x="6336" y="1175"/>
                  </a:cubicBezTo>
                  <a:cubicBezTo>
                    <a:pt x="6407" y="1175"/>
                    <a:pt x="6478" y="1202"/>
                    <a:pt x="6532" y="1256"/>
                  </a:cubicBezTo>
                  <a:lnTo>
                    <a:pt x="6727" y="1452"/>
                  </a:lnTo>
                  <a:lnTo>
                    <a:pt x="7511" y="668"/>
                  </a:lnTo>
                  <a:lnTo>
                    <a:pt x="6923" y="82"/>
                  </a:lnTo>
                  <a:cubicBezTo>
                    <a:pt x="6871" y="30"/>
                    <a:pt x="6801" y="0"/>
                    <a:pt x="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5474165" y="3548074"/>
              <a:ext cx="30086" cy="29367"/>
            </a:xfrm>
            <a:custGeom>
              <a:avLst/>
              <a:gdLst/>
              <a:ahLst/>
              <a:cxnLst/>
              <a:rect l="l" t="t" r="r" b="b"/>
              <a:pathLst>
                <a:path w="1088" h="1062" extrusionOk="0">
                  <a:moveTo>
                    <a:pt x="783" y="1"/>
                  </a:moveTo>
                  <a:cubicBezTo>
                    <a:pt x="712" y="1"/>
                    <a:pt x="642" y="28"/>
                    <a:pt x="588" y="82"/>
                  </a:cubicBezTo>
                  <a:lnTo>
                    <a:pt x="0" y="670"/>
                  </a:lnTo>
                  <a:lnTo>
                    <a:pt x="391" y="1061"/>
                  </a:lnTo>
                  <a:lnTo>
                    <a:pt x="979" y="473"/>
                  </a:lnTo>
                  <a:cubicBezTo>
                    <a:pt x="1087" y="365"/>
                    <a:pt x="1087" y="190"/>
                    <a:pt x="979" y="82"/>
                  </a:cubicBezTo>
                  <a:cubicBezTo>
                    <a:pt x="925" y="28"/>
                    <a:pt x="854"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5A25AB6-18ED-0301-32D3-7E68867E4922}"/>
              </a:ext>
            </a:extLst>
          </p:cNvPr>
          <p:cNvSpPr>
            <a:spLocks noGrp="1"/>
          </p:cNvSpPr>
          <p:nvPr>
            <p:ph type="title" idx="8"/>
          </p:nvPr>
        </p:nvSpPr>
        <p:spPr>
          <a:xfrm>
            <a:off x="3545288" y="2306066"/>
            <a:ext cx="2103000" cy="492000"/>
          </a:xfrm>
        </p:spPr>
        <p:txBody>
          <a:bodyPr/>
          <a:lstStyle/>
          <a:p>
            <a:r>
              <a:rPr lang="en-US" sz="1200"/>
              <a:t>department of article</a:t>
            </a:r>
          </a:p>
        </p:txBody>
      </p:sp>
      <p:sp>
        <p:nvSpPr>
          <p:cNvPr id="5" name="Title 4">
            <a:extLst>
              <a:ext uri="{FF2B5EF4-FFF2-40B4-BE49-F238E27FC236}">
                <a16:creationId xmlns:a16="http://schemas.microsoft.com/office/drawing/2014/main" id="{78D504CF-6549-FAFA-5F7C-8B4C920B7F68}"/>
              </a:ext>
            </a:extLst>
          </p:cNvPr>
          <p:cNvSpPr>
            <a:spLocks noGrp="1"/>
          </p:cNvSpPr>
          <p:nvPr>
            <p:ph type="title" idx="8"/>
          </p:nvPr>
        </p:nvSpPr>
        <p:spPr>
          <a:xfrm>
            <a:off x="6327813" y="2304828"/>
            <a:ext cx="2103000" cy="489900"/>
          </a:xfrm>
        </p:spPr>
        <p:txBody>
          <a:bodyPr/>
          <a:lstStyle/>
          <a:p>
            <a:r>
              <a:rPr lang="en-US" sz="1200"/>
              <a:t>index name of article</a:t>
            </a:r>
          </a:p>
        </p:txBody>
      </p:sp>
      <p:sp>
        <p:nvSpPr>
          <p:cNvPr id="7" name="Title 6">
            <a:extLst>
              <a:ext uri="{FF2B5EF4-FFF2-40B4-BE49-F238E27FC236}">
                <a16:creationId xmlns:a16="http://schemas.microsoft.com/office/drawing/2014/main" id="{C04DC49E-846A-FF96-CFF5-C9187F7BE174}"/>
              </a:ext>
            </a:extLst>
          </p:cNvPr>
          <p:cNvSpPr>
            <a:spLocks noGrp="1"/>
          </p:cNvSpPr>
          <p:nvPr>
            <p:ph type="title" idx="8"/>
          </p:nvPr>
        </p:nvSpPr>
        <p:spPr>
          <a:xfrm>
            <a:off x="676075" y="4107416"/>
            <a:ext cx="2103000" cy="492000"/>
          </a:xfrm>
        </p:spPr>
        <p:txBody>
          <a:bodyPr/>
          <a:lstStyle/>
          <a:p>
            <a:r>
              <a:rPr lang="en-US" sz="1200"/>
              <a:t>index group name of article</a:t>
            </a:r>
          </a:p>
        </p:txBody>
      </p:sp>
      <p:sp>
        <p:nvSpPr>
          <p:cNvPr id="9" name="Title 8">
            <a:extLst>
              <a:ext uri="{FF2B5EF4-FFF2-40B4-BE49-F238E27FC236}">
                <a16:creationId xmlns:a16="http://schemas.microsoft.com/office/drawing/2014/main" id="{4DBDC62B-B8C4-503E-B8E4-649E063563A9}"/>
              </a:ext>
            </a:extLst>
          </p:cNvPr>
          <p:cNvSpPr>
            <a:spLocks noGrp="1"/>
          </p:cNvSpPr>
          <p:nvPr>
            <p:ph type="title" idx="8"/>
          </p:nvPr>
        </p:nvSpPr>
        <p:spPr>
          <a:xfrm>
            <a:off x="3545288" y="4106178"/>
            <a:ext cx="2103000" cy="489900"/>
          </a:xfrm>
        </p:spPr>
        <p:txBody>
          <a:bodyPr/>
          <a:lstStyle/>
          <a:p>
            <a:r>
              <a:rPr lang="en-US" sz="1200"/>
              <a:t>section of article</a:t>
            </a:r>
          </a:p>
        </p:txBody>
      </p:sp>
      <p:sp>
        <p:nvSpPr>
          <p:cNvPr id="79" name="Title 8">
            <a:extLst>
              <a:ext uri="{FF2B5EF4-FFF2-40B4-BE49-F238E27FC236}">
                <a16:creationId xmlns:a16="http://schemas.microsoft.com/office/drawing/2014/main" id="{BCF59494-31D3-7F43-92B1-F106A14470C7}"/>
              </a:ext>
            </a:extLst>
          </p:cNvPr>
          <p:cNvSpPr txBox="1">
            <a:spLocks/>
          </p:cNvSpPr>
          <p:nvPr/>
        </p:nvSpPr>
        <p:spPr>
          <a:xfrm>
            <a:off x="6366455" y="4112660"/>
            <a:ext cx="21030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US" sz="1200"/>
              <a:t>garment group of article</a:t>
            </a:r>
          </a:p>
        </p:txBody>
      </p:sp>
    </p:spTree>
    <p:extLst>
      <p:ext uri="{BB962C8B-B14F-4D97-AF65-F5344CB8AC3E}">
        <p14:creationId xmlns:p14="http://schemas.microsoft.com/office/powerpoint/2010/main" val="1759075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349BCBE-001A-5CE7-C48D-74613A57FFD0}"/>
              </a:ext>
            </a:extLst>
          </p:cNvPr>
          <p:cNvSpPr>
            <a:spLocks noGrp="1"/>
          </p:cNvSpPr>
          <p:nvPr>
            <p:ph type="title"/>
          </p:nvPr>
        </p:nvSpPr>
        <p:spPr/>
        <p:txBody>
          <a:bodyPr/>
          <a:lstStyle/>
          <a:p>
            <a:r>
              <a:rPr lang="en-US"/>
              <a:t>FIRST LOOK AT ARTICLES</a:t>
            </a:r>
          </a:p>
        </p:txBody>
      </p:sp>
      <p:sp>
        <p:nvSpPr>
          <p:cNvPr id="19" name="Title 2">
            <a:extLst>
              <a:ext uri="{FF2B5EF4-FFF2-40B4-BE49-F238E27FC236}">
                <a16:creationId xmlns:a16="http://schemas.microsoft.com/office/drawing/2014/main" id="{EECA79DD-3AB8-B1BF-76F5-8D5953D06211}"/>
              </a:ext>
            </a:extLst>
          </p:cNvPr>
          <p:cNvSpPr txBox="1">
            <a:spLocks/>
          </p:cNvSpPr>
          <p:nvPr/>
        </p:nvSpPr>
        <p:spPr>
          <a:xfrm>
            <a:off x="713486" y="3376174"/>
            <a:ext cx="1714500" cy="372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sz="1200" err="1"/>
              <a:t>index_group_name</a:t>
            </a:r>
            <a:endParaRPr lang="en-US" sz="1200"/>
          </a:p>
          <a:p>
            <a:r>
              <a:rPr lang="en-US" sz="1200"/>
              <a:t>(5 rows)</a:t>
            </a:r>
          </a:p>
        </p:txBody>
      </p:sp>
      <p:sp>
        <p:nvSpPr>
          <p:cNvPr id="22" name="Title 2">
            <a:extLst>
              <a:ext uri="{FF2B5EF4-FFF2-40B4-BE49-F238E27FC236}">
                <a16:creationId xmlns:a16="http://schemas.microsoft.com/office/drawing/2014/main" id="{D1D58151-2D86-6F18-CA18-24F9D1BDCC42}"/>
              </a:ext>
            </a:extLst>
          </p:cNvPr>
          <p:cNvSpPr txBox="1">
            <a:spLocks/>
          </p:cNvSpPr>
          <p:nvPr/>
        </p:nvSpPr>
        <p:spPr>
          <a:xfrm>
            <a:off x="2642600" y="3500324"/>
            <a:ext cx="1714500" cy="372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sz="1200" err="1"/>
              <a:t>index_name</a:t>
            </a:r>
            <a:endParaRPr lang="en-US" sz="1200"/>
          </a:p>
          <a:p>
            <a:r>
              <a:rPr lang="en-US" sz="1200"/>
              <a:t>(10 rows)</a:t>
            </a:r>
          </a:p>
        </p:txBody>
      </p:sp>
      <p:sp>
        <p:nvSpPr>
          <p:cNvPr id="25" name="Title 2">
            <a:extLst>
              <a:ext uri="{FF2B5EF4-FFF2-40B4-BE49-F238E27FC236}">
                <a16:creationId xmlns:a16="http://schemas.microsoft.com/office/drawing/2014/main" id="{14037776-D5C5-2571-1047-3A0AF314E069}"/>
              </a:ext>
            </a:extLst>
          </p:cNvPr>
          <p:cNvSpPr txBox="1">
            <a:spLocks/>
          </p:cNvSpPr>
          <p:nvPr/>
        </p:nvSpPr>
        <p:spPr>
          <a:xfrm>
            <a:off x="4786902" y="4285971"/>
            <a:ext cx="1714500" cy="372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sz="1200" err="1"/>
              <a:t>product_group_name</a:t>
            </a:r>
          </a:p>
          <a:p>
            <a:r>
              <a:rPr lang="en-US" sz="1200"/>
              <a:t>(19 rows)</a:t>
            </a:r>
          </a:p>
        </p:txBody>
      </p:sp>
      <p:pic>
        <p:nvPicPr>
          <p:cNvPr id="26" name="Picture 25" descr="Graphical user interface, application, table&#10;&#10;Description automatically generated">
            <a:extLst>
              <a:ext uri="{FF2B5EF4-FFF2-40B4-BE49-F238E27FC236}">
                <a16:creationId xmlns:a16="http://schemas.microsoft.com/office/drawing/2014/main" id="{6E7DB807-7AE6-2892-2A61-9D51EFFBF67C}"/>
              </a:ext>
            </a:extLst>
          </p:cNvPr>
          <p:cNvPicPr>
            <a:picLocks noChangeAspect="1"/>
          </p:cNvPicPr>
          <p:nvPr/>
        </p:nvPicPr>
        <p:blipFill>
          <a:blip r:embed="rId3"/>
          <a:stretch>
            <a:fillRect/>
          </a:stretch>
        </p:blipFill>
        <p:spPr>
          <a:xfrm>
            <a:off x="7017624" y="1033900"/>
            <a:ext cx="1155600" cy="2879973"/>
          </a:xfrm>
          <a:prstGeom prst="rect">
            <a:avLst/>
          </a:prstGeom>
          <a:ln>
            <a:solidFill>
              <a:schemeClr val="tx1"/>
            </a:solidFill>
          </a:ln>
        </p:spPr>
      </p:pic>
      <p:sp>
        <p:nvSpPr>
          <p:cNvPr id="28" name="Title 2">
            <a:extLst>
              <a:ext uri="{FF2B5EF4-FFF2-40B4-BE49-F238E27FC236}">
                <a16:creationId xmlns:a16="http://schemas.microsoft.com/office/drawing/2014/main" id="{7A0AB518-04AD-6549-59B4-E33913B3B977}"/>
              </a:ext>
            </a:extLst>
          </p:cNvPr>
          <p:cNvSpPr txBox="1">
            <a:spLocks/>
          </p:cNvSpPr>
          <p:nvPr/>
        </p:nvSpPr>
        <p:spPr>
          <a:xfrm>
            <a:off x="6716225" y="4045221"/>
            <a:ext cx="1714500" cy="372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sz="1200" err="1"/>
              <a:t>product_type_name</a:t>
            </a:r>
            <a:endParaRPr lang="en-US" sz="1200"/>
          </a:p>
          <a:p>
            <a:r>
              <a:rPr lang="en-US" sz="1200"/>
              <a:t>(131 rows)</a:t>
            </a:r>
          </a:p>
        </p:txBody>
      </p:sp>
      <p:pic>
        <p:nvPicPr>
          <p:cNvPr id="30" name="Picture 29" descr="Table&#10;&#10;Description automatically generated">
            <a:extLst>
              <a:ext uri="{FF2B5EF4-FFF2-40B4-BE49-F238E27FC236}">
                <a16:creationId xmlns:a16="http://schemas.microsoft.com/office/drawing/2014/main" id="{3F428E8C-26AE-907B-42EA-5B9F72D282DA}"/>
              </a:ext>
            </a:extLst>
          </p:cNvPr>
          <p:cNvPicPr>
            <a:picLocks noChangeAspect="1"/>
          </p:cNvPicPr>
          <p:nvPr/>
        </p:nvPicPr>
        <p:blipFill>
          <a:blip r:embed="rId4"/>
          <a:stretch>
            <a:fillRect/>
          </a:stretch>
        </p:blipFill>
        <p:spPr>
          <a:xfrm>
            <a:off x="5066181" y="1033900"/>
            <a:ext cx="1155942" cy="3276199"/>
          </a:xfrm>
          <a:prstGeom prst="rect">
            <a:avLst/>
          </a:prstGeom>
          <a:ln>
            <a:solidFill>
              <a:schemeClr val="tx1"/>
            </a:solidFill>
          </a:ln>
        </p:spPr>
      </p:pic>
      <p:pic>
        <p:nvPicPr>
          <p:cNvPr id="32" name="Picture 31" descr="Table&#10;&#10;Description automatically generated">
            <a:extLst>
              <a:ext uri="{FF2B5EF4-FFF2-40B4-BE49-F238E27FC236}">
                <a16:creationId xmlns:a16="http://schemas.microsoft.com/office/drawing/2014/main" id="{777DBB9D-319E-9E5B-59B0-BFD0F7B724FA}"/>
              </a:ext>
            </a:extLst>
          </p:cNvPr>
          <p:cNvPicPr>
            <a:picLocks noChangeAspect="1"/>
          </p:cNvPicPr>
          <p:nvPr/>
        </p:nvPicPr>
        <p:blipFill>
          <a:blip r:embed="rId5"/>
          <a:stretch>
            <a:fillRect/>
          </a:stretch>
        </p:blipFill>
        <p:spPr>
          <a:xfrm>
            <a:off x="2922220" y="2053096"/>
            <a:ext cx="1155600" cy="1444500"/>
          </a:xfrm>
          <a:prstGeom prst="rect">
            <a:avLst/>
          </a:prstGeom>
          <a:ln>
            <a:solidFill>
              <a:schemeClr val="tx1"/>
            </a:solidFill>
          </a:ln>
        </p:spPr>
      </p:pic>
      <p:pic>
        <p:nvPicPr>
          <p:cNvPr id="34" name="Picture 33" descr="Table&#10;&#10;Description automatically generated">
            <a:extLst>
              <a:ext uri="{FF2B5EF4-FFF2-40B4-BE49-F238E27FC236}">
                <a16:creationId xmlns:a16="http://schemas.microsoft.com/office/drawing/2014/main" id="{37E5F724-9FA3-EF4B-A64A-A04C8B739400}"/>
              </a:ext>
            </a:extLst>
          </p:cNvPr>
          <p:cNvPicPr>
            <a:picLocks noChangeAspect="1"/>
          </p:cNvPicPr>
          <p:nvPr/>
        </p:nvPicPr>
        <p:blipFill>
          <a:blip r:embed="rId6"/>
          <a:stretch>
            <a:fillRect/>
          </a:stretch>
        </p:blipFill>
        <p:spPr>
          <a:xfrm>
            <a:off x="992936" y="2053096"/>
            <a:ext cx="1155600" cy="1323078"/>
          </a:xfrm>
          <a:prstGeom prst="rect">
            <a:avLst/>
          </a:prstGeom>
          <a:ln>
            <a:solidFill>
              <a:schemeClr val="tx1"/>
            </a:solidFill>
          </a:ln>
        </p:spPr>
      </p:pic>
    </p:spTree>
    <p:extLst>
      <p:ext uri="{BB962C8B-B14F-4D97-AF65-F5344CB8AC3E}">
        <p14:creationId xmlns:p14="http://schemas.microsoft.com/office/powerpoint/2010/main" val="3552368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56AD5C66-AF49-BAC9-1838-2022156230F2}"/>
              </a:ext>
            </a:extLst>
          </p:cNvPr>
          <p:cNvPicPr>
            <a:picLocks noChangeAspect="1"/>
          </p:cNvPicPr>
          <p:nvPr/>
        </p:nvPicPr>
        <p:blipFill>
          <a:blip r:embed="rId3"/>
          <a:stretch>
            <a:fillRect/>
          </a:stretch>
        </p:blipFill>
        <p:spPr>
          <a:xfrm>
            <a:off x="713225" y="1162388"/>
            <a:ext cx="7718400" cy="2199665"/>
          </a:xfrm>
          <a:prstGeom prst="rect">
            <a:avLst/>
          </a:prstGeom>
        </p:spPr>
      </p:pic>
      <p:sp>
        <p:nvSpPr>
          <p:cNvPr id="15" name="Title 14">
            <a:extLst>
              <a:ext uri="{FF2B5EF4-FFF2-40B4-BE49-F238E27FC236}">
                <a16:creationId xmlns:a16="http://schemas.microsoft.com/office/drawing/2014/main" id="{4349BCBE-001A-5CE7-C48D-74613A57FFD0}"/>
              </a:ext>
            </a:extLst>
          </p:cNvPr>
          <p:cNvSpPr>
            <a:spLocks noGrp="1"/>
          </p:cNvSpPr>
          <p:nvPr>
            <p:ph type="title"/>
          </p:nvPr>
        </p:nvSpPr>
        <p:spPr/>
        <p:txBody>
          <a:bodyPr/>
          <a:lstStyle/>
          <a:p>
            <a:r>
              <a:rPr lang="en-US"/>
              <a:t>OBVIOUS CHOICE OF PREFERRED INDEX GROUPS</a:t>
            </a:r>
          </a:p>
        </p:txBody>
      </p:sp>
      <p:sp>
        <p:nvSpPr>
          <p:cNvPr id="7" name="Title 2">
            <a:extLst>
              <a:ext uri="{FF2B5EF4-FFF2-40B4-BE49-F238E27FC236}">
                <a16:creationId xmlns:a16="http://schemas.microsoft.com/office/drawing/2014/main" id="{35EF782D-0431-C4C0-D204-9107919CD906}"/>
              </a:ext>
            </a:extLst>
          </p:cNvPr>
          <p:cNvSpPr txBox="1">
            <a:spLocks/>
          </p:cNvSpPr>
          <p:nvPr/>
        </p:nvSpPr>
        <p:spPr>
          <a:xfrm>
            <a:off x="713225" y="3362052"/>
            <a:ext cx="7717500" cy="962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100"/>
              <a:buFont typeface="Muli"/>
              <a:buNone/>
              <a:defRPr sz="11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US" sz="1300"/>
              <a:t>Now, we have a better idea on the index group of articles in this fashion retailer.</a:t>
            </a:r>
          </a:p>
          <a:p>
            <a:endParaRPr lang="en-US" sz="1300"/>
          </a:p>
          <a:p>
            <a:r>
              <a:rPr lang="en-US" sz="1300"/>
              <a:t>We see that their articles cater more for baby/ children and ladies, with sports attire having the least number of articles</a:t>
            </a:r>
          </a:p>
        </p:txBody>
      </p:sp>
    </p:spTree>
    <p:extLst>
      <p:ext uri="{BB962C8B-B14F-4D97-AF65-F5344CB8AC3E}">
        <p14:creationId xmlns:p14="http://schemas.microsoft.com/office/powerpoint/2010/main" val="1715988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37645AE6-F826-4F55-B365-1B8F1AB76E7D}"/>
              </a:ext>
            </a:extLst>
          </p:cNvPr>
          <p:cNvSpPr>
            <a:spLocks noGrp="1"/>
          </p:cNvSpPr>
          <p:nvPr>
            <p:ph type="title"/>
          </p:nvPr>
        </p:nvSpPr>
        <p:spPr/>
        <p:txBody>
          <a:bodyPr/>
          <a:lstStyle/>
          <a:p>
            <a:r>
              <a:rPr lang="en-SG"/>
              <a:t>DELVING INTO INDEXES</a:t>
            </a:r>
          </a:p>
        </p:txBody>
      </p:sp>
      <p:pic>
        <p:nvPicPr>
          <p:cNvPr id="5" name="Picture 4" descr="Chart, bar chart&#10;&#10;Description automatically generated">
            <a:extLst>
              <a:ext uri="{FF2B5EF4-FFF2-40B4-BE49-F238E27FC236}">
                <a16:creationId xmlns:a16="http://schemas.microsoft.com/office/drawing/2014/main" id="{6E1B4420-FA49-C138-5D91-1A1D67155A09}"/>
              </a:ext>
            </a:extLst>
          </p:cNvPr>
          <p:cNvPicPr>
            <a:picLocks noChangeAspect="1"/>
          </p:cNvPicPr>
          <p:nvPr/>
        </p:nvPicPr>
        <p:blipFill>
          <a:blip r:embed="rId3"/>
          <a:stretch>
            <a:fillRect/>
          </a:stretch>
        </p:blipFill>
        <p:spPr>
          <a:xfrm>
            <a:off x="713225" y="1162800"/>
            <a:ext cx="3233133" cy="2715563"/>
          </a:xfrm>
          <a:prstGeom prst="rect">
            <a:avLst/>
          </a:prstGeom>
        </p:spPr>
      </p:pic>
      <p:pic>
        <p:nvPicPr>
          <p:cNvPr id="7" name="Picture 6" descr="Table&#10;&#10;Description automatically generated">
            <a:extLst>
              <a:ext uri="{FF2B5EF4-FFF2-40B4-BE49-F238E27FC236}">
                <a16:creationId xmlns:a16="http://schemas.microsoft.com/office/drawing/2014/main" id="{D2034905-611E-3B81-396E-6722AD8E14D5}"/>
              </a:ext>
            </a:extLst>
          </p:cNvPr>
          <p:cNvPicPr>
            <a:picLocks noChangeAspect="1"/>
          </p:cNvPicPr>
          <p:nvPr/>
        </p:nvPicPr>
        <p:blipFill>
          <a:blip r:embed="rId4"/>
          <a:stretch>
            <a:fillRect/>
          </a:stretch>
        </p:blipFill>
        <p:spPr>
          <a:xfrm>
            <a:off x="5104601" y="1161510"/>
            <a:ext cx="3326124" cy="2716758"/>
          </a:xfrm>
          <a:prstGeom prst="rect">
            <a:avLst/>
          </a:prstGeom>
        </p:spPr>
      </p:pic>
      <p:sp>
        <p:nvSpPr>
          <p:cNvPr id="43" name="Title 2">
            <a:extLst>
              <a:ext uri="{FF2B5EF4-FFF2-40B4-BE49-F238E27FC236}">
                <a16:creationId xmlns:a16="http://schemas.microsoft.com/office/drawing/2014/main" id="{1A3017F3-04E8-2A88-3EF3-E63EE5CBB75E}"/>
              </a:ext>
            </a:extLst>
          </p:cNvPr>
          <p:cNvSpPr txBox="1">
            <a:spLocks/>
          </p:cNvSpPr>
          <p:nvPr/>
        </p:nvSpPr>
        <p:spPr>
          <a:xfrm>
            <a:off x="713225" y="3878268"/>
            <a:ext cx="7717500" cy="924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100"/>
              <a:buFont typeface="Muli"/>
              <a:buNone/>
              <a:defRPr sz="11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US" sz="1300"/>
              <a:t>Delving deeper into the indexes, we can see that the baby/children index group is split into various indexes catering to babies, children of different sizes, and one for accessories and swimwear.</a:t>
            </a:r>
          </a:p>
          <a:p>
            <a:endParaRPr lang="en-US" sz="1300"/>
          </a:p>
          <a:p>
            <a:r>
              <a:rPr lang="en-US" sz="1300"/>
              <a:t>Similarly, Ladieswear is split into 3 indexes, one for accessories, one for ladieswear and one for </a:t>
            </a:r>
            <a:r>
              <a:rPr lang="en-US" sz="1300" err="1"/>
              <a:t>lingeries</a:t>
            </a:r>
            <a:r>
              <a:rPr lang="en-US" sz="1300"/>
              <a:t>/ tights.</a:t>
            </a:r>
          </a:p>
        </p:txBody>
      </p:sp>
    </p:spTree>
    <p:extLst>
      <p:ext uri="{BB962C8B-B14F-4D97-AF65-F5344CB8AC3E}">
        <p14:creationId xmlns:p14="http://schemas.microsoft.com/office/powerpoint/2010/main" val="19662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0D77C3C3-67B6-49ED-B024-C0EB74BC4ADC}"/>
              </a:ext>
            </a:extLst>
          </p:cNvPr>
          <p:cNvSpPr>
            <a:spLocks noGrp="1"/>
          </p:cNvSpPr>
          <p:nvPr>
            <p:ph type="title"/>
          </p:nvPr>
        </p:nvSpPr>
        <p:spPr/>
        <p:txBody>
          <a:bodyPr/>
          <a:lstStyle/>
          <a:p>
            <a:r>
              <a:rPr lang="en-SG"/>
              <a:t>MORE ON GARMENT GROUPS</a:t>
            </a:r>
          </a:p>
        </p:txBody>
      </p:sp>
      <p:sp>
        <p:nvSpPr>
          <p:cNvPr id="40" name="Title 39">
            <a:extLst>
              <a:ext uri="{FF2B5EF4-FFF2-40B4-BE49-F238E27FC236}">
                <a16:creationId xmlns:a16="http://schemas.microsoft.com/office/drawing/2014/main" id="{19FB0995-7752-4937-A01D-F37BE871679E}"/>
              </a:ext>
            </a:extLst>
          </p:cNvPr>
          <p:cNvSpPr>
            <a:spLocks noGrp="1"/>
          </p:cNvSpPr>
          <p:nvPr>
            <p:ph type="title" idx="3"/>
          </p:nvPr>
        </p:nvSpPr>
        <p:spPr>
          <a:xfrm>
            <a:off x="713137" y="3666913"/>
            <a:ext cx="7785969" cy="1126467"/>
          </a:xfrm>
        </p:spPr>
        <p:txBody>
          <a:bodyPr/>
          <a:lstStyle/>
          <a:p>
            <a:r>
              <a:rPr lang="en-SG"/>
              <a:t>The garment group is also another interesting attribute to look at. We see that garment group defines the type of clothing the article refers to, and could span multiple categories. ‘Jersey Fancy’ and ‘Accessories’ are categories with the most unique articles. </a:t>
            </a:r>
            <a:br>
              <a:rPr lang="en-SG"/>
            </a:br>
            <a:br>
              <a:rPr lang="en-SG"/>
            </a:br>
            <a:r>
              <a:rPr lang="en-SG"/>
              <a:t>Some garment groups cater to specific index groups only (such as the baby/ girls articles).</a:t>
            </a:r>
          </a:p>
        </p:txBody>
      </p:sp>
      <p:pic>
        <p:nvPicPr>
          <p:cNvPr id="5" name="Picture 4" descr="Chart&#10;&#10;Description automatically generated with medium confidence">
            <a:extLst>
              <a:ext uri="{FF2B5EF4-FFF2-40B4-BE49-F238E27FC236}">
                <a16:creationId xmlns:a16="http://schemas.microsoft.com/office/drawing/2014/main" id="{52740D59-34DC-8149-18DF-33E1BC9353C7}"/>
              </a:ext>
            </a:extLst>
          </p:cNvPr>
          <p:cNvPicPr>
            <a:picLocks noChangeAspect="1"/>
          </p:cNvPicPr>
          <p:nvPr/>
        </p:nvPicPr>
        <p:blipFill>
          <a:blip r:embed="rId2"/>
          <a:stretch>
            <a:fillRect/>
          </a:stretch>
        </p:blipFill>
        <p:spPr>
          <a:xfrm>
            <a:off x="713137" y="1162800"/>
            <a:ext cx="7717500" cy="2375214"/>
          </a:xfrm>
          <a:prstGeom prst="rect">
            <a:avLst/>
          </a:prstGeom>
        </p:spPr>
      </p:pic>
    </p:spTree>
    <p:extLst>
      <p:ext uri="{BB962C8B-B14F-4D97-AF65-F5344CB8AC3E}">
        <p14:creationId xmlns:p14="http://schemas.microsoft.com/office/powerpoint/2010/main" val="60107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93F9491-65C8-42DD-AC2A-64E28EA73D15}"/>
              </a:ext>
            </a:extLst>
          </p:cNvPr>
          <p:cNvSpPr>
            <a:spLocks noGrp="1"/>
          </p:cNvSpPr>
          <p:nvPr>
            <p:ph type="title"/>
          </p:nvPr>
        </p:nvSpPr>
        <p:spPr/>
        <p:txBody>
          <a:bodyPr/>
          <a:lstStyle/>
          <a:p>
            <a:r>
              <a:rPr lang="en-SG"/>
              <a:t>PRODUCT TYPES WITHIN PRODUCT GROUPS</a:t>
            </a:r>
          </a:p>
        </p:txBody>
      </p:sp>
      <p:pic>
        <p:nvPicPr>
          <p:cNvPr id="5" name="Picture 4" descr="Chart&#10;&#10;Description automatically generated">
            <a:extLst>
              <a:ext uri="{FF2B5EF4-FFF2-40B4-BE49-F238E27FC236}">
                <a16:creationId xmlns:a16="http://schemas.microsoft.com/office/drawing/2014/main" id="{9D4A625A-11D3-AB69-563F-E691B8A89746}"/>
              </a:ext>
            </a:extLst>
          </p:cNvPr>
          <p:cNvPicPr>
            <a:picLocks noChangeAspect="1"/>
          </p:cNvPicPr>
          <p:nvPr/>
        </p:nvPicPr>
        <p:blipFill>
          <a:blip r:embed="rId3"/>
          <a:stretch>
            <a:fillRect/>
          </a:stretch>
        </p:blipFill>
        <p:spPr>
          <a:xfrm>
            <a:off x="713175" y="1162800"/>
            <a:ext cx="7717500" cy="2897968"/>
          </a:xfrm>
          <a:prstGeom prst="rect">
            <a:avLst/>
          </a:prstGeom>
        </p:spPr>
      </p:pic>
      <p:sp>
        <p:nvSpPr>
          <p:cNvPr id="41" name="Title 39">
            <a:extLst>
              <a:ext uri="{FF2B5EF4-FFF2-40B4-BE49-F238E27FC236}">
                <a16:creationId xmlns:a16="http://schemas.microsoft.com/office/drawing/2014/main" id="{31F31474-1577-2C83-00C2-FB3DFFA5CB8C}"/>
              </a:ext>
            </a:extLst>
          </p:cNvPr>
          <p:cNvSpPr txBox="1">
            <a:spLocks/>
          </p:cNvSpPr>
          <p:nvPr/>
        </p:nvSpPr>
        <p:spPr>
          <a:xfrm>
            <a:off x="678940" y="4060768"/>
            <a:ext cx="7785969" cy="49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SG"/>
              <a:t>We see that within the product groups, accessories has the most number of unique product types.</a:t>
            </a:r>
          </a:p>
        </p:txBody>
      </p:sp>
    </p:spTree>
    <p:extLst>
      <p:ext uri="{BB962C8B-B14F-4D97-AF65-F5344CB8AC3E}">
        <p14:creationId xmlns:p14="http://schemas.microsoft.com/office/powerpoint/2010/main" val="4044895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747" name="Google Shape;747;p45"/>
          <p:cNvSpPr txBox="1">
            <a:spLocks noGrp="1"/>
          </p:cNvSpPr>
          <p:nvPr>
            <p:ph type="title" idx="2"/>
          </p:nvPr>
        </p:nvSpPr>
        <p:spPr>
          <a:xfrm>
            <a:off x="1502588"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01</a:t>
            </a:r>
            <a:endParaRPr b="1">
              <a:latin typeface="Oswald"/>
              <a:ea typeface="Oswald"/>
              <a:cs typeface="Oswald"/>
              <a:sym typeface="Oswald"/>
            </a:endParaRPr>
          </a:p>
        </p:txBody>
      </p:sp>
      <p:sp>
        <p:nvSpPr>
          <p:cNvPr id="748" name="Google Shape;748;p45"/>
          <p:cNvSpPr txBox="1">
            <a:spLocks noGrp="1"/>
          </p:cNvSpPr>
          <p:nvPr>
            <p:ph type="title" idx="3"/>
          </p:nvPr>
        </p:nvSpPr>
        <p:spPr>
          <a:xfrm>
            <a:off x="713138" y="1861900"/>
            <a:ext cx="2544300" cy="3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t>Problem Definition</a:t>
            </a:r>
            <a:endParaRPr b="1"/>
          </a:p>
        </p:txBody>
      </p:sp>
      <p:sp>
        <p:nvSpPr>
          <p:cNvPr id="749" name="Google Shape;749;p45"/>
          <p:cNvSpPr txBox="1">
            <a:spLocks noGrp="1"/>
          </p:cNvSpPr>
          <p:nvPr>
            <p:ph type="title" idx="4"/>
          </p:nvPr>
        </p:nvSpPr>
        <p:spPr>
          <a:xfrm>
            <a:off x="713138" y="2200775"/>
            <a:ext cx="2544300" cy="3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Problem Definition</a:t>
            </a:r>
            <a:endParaRPr sz="1200"/>
          </a:p>
        </p:txBody>
      </p:sp>
      <p:sp>
        <p:nvSpPr>
          <p:cNvPr id="750" name="Google Shape;750;p45"/>
          <p:cNvSpPr txBox="1">
            <a:spLocks noGrp="1"/>
          </p:cNvSpPr>
          <p:nvPr>
            <p:ph type="title" idx="5"/>
          </p:nvPr>
        </p:nvSpPr>
        <p:spPr>
          <a:xfrm>
            <a:off x="4089213"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02</a:t>
            </a:r>
            <a:endParaRPr b="1">
              <a:latin typeface="Oswald"/>
              <a:ea typeface="Oswald"/>
              <a:cs typeface="Oswald"/>
              <a:sym typeface="Oswald"/>
            </a:endParaRPr>
          </a:p>
        </p:txBody>
      </p:sp>
      <p:sp>
        <p:nvSpPr>
          <p:cNvPr id="751" name="Google Shape;751;p45"/>
          <p:cNvSpPr txBox="1">
            <a:spLocks noGrp="1"/>
          </p:cNvSpPr>
          <p:nvPr>
            <p:ph type="title" idx="6"/>
          </p:nvPr>
        </p:nvSpPr>
        <p:spPr>
          <a:xfrm>
            <a:off x="3299763" y="1861900"/>
            <a:ext cx="2544300" cy="3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b="1"/>
              <a:t>Exploratory Data Analysis</a:t>
            </a:r>
          </a:p>
        </p:txBody>
      </p:sp>
      <p:sp>
        <p:nvSpPr>
          <p:cNvPr id="752" name="Google Shape;752;p45"/>
          <p:cNvSpPr txBox="1">
            <a:spLocks noGrp="1"/>
          </p:cNvSpPr>
          <p:nvPr>
            <p:ph type="title" idx="7"/>
          </p:nvPr>
        </p:nvSpPr>
        <p:spPr>
          <a:xfrm>
            <a:off x="3299763" y="2200775"/>
            <a:ext cx="2544300" cy="353400"/>
          </a:xfrm>
          <a:prstGeom prst="rect">
            <a:avLst/>
          </a:prstGeom>
        </p:spPr>
        <p:txBody>
          <a:bodyPr spcFirstLastPara="1" wrap="square" lIns="91425" tIns="91425" rIns="91425" bIns="91425" anchor="ctr" anchorCtr="0">
            <a:noAutofit/>
          </a:bodyPr>
          <a:lstStyle/>
          <a:p>
            <a:r>
              <a:rPr lang="en-SG" sz="1200"/>
              <a:t>Uncovering general trends</a:t>
            </a:r>
            <a:endParaRPr sz="1200"/>
          </a:p>
        </p:txBody>
      </p:sp>
      <p:sp>
        <p:nvSpPr>
          <p:cNvPr id="753" name="Google Shape;753;p45"/>
          <p:cNvSpPr txBox="1">
            <a:spLocks noGrp="1"/>
          </p:cNvSpPr>
          <p:nvPr>
            <p:ph type="title" idx="8"/>
          </p:nvPr>
        </p:nvSpPr>
        <p:spPr>
          <a:xfrm>
            <a:off x="6675838" y="1384675"/>
            <a:ext cx="965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swald"/>
                <a:ea typeface="Oswald"/>
                <a:cs typeface="Oswald"/>
                <a:sym typeface="Oswald"/>
              </a:rPr>
              <a:t>03</a:t>
            </a:r>
            <a:endParaRPr b="1">
              <a:latin typeface="Oswald"/>
              <a:ea typeface="Oswald"/>
              <a:cs typeface="Oswald"/>
              <a:sym typeface="Oswald"/>
            </a:endParaRPr>
          </a:p>
        </p:txBody>
      </p:sp>
      <p:sp>
        <p:nvSpPr>
          <p:cNvPr id="754" name="Google Shape;754;p45"/>
          <p:cNvSpPr txBox="1">
            <a:spLocks noGrp="1"/>
          </p:cNvSpPr>
          <p:nvPr>
            <p:ph type="title" idx="9"/>
          </p:nvPr>
        </p:nvSpPr>
        <p:spPr>
          <a:xfrm>
            <a:off x="5886388" y="1861900"/>
            <a:ext cx="2544300" cy="353400"/>
          </a:xfrm>
          <a:prstGeom prst="rect">
            <a:avLst/>
          </a:prstGeom>
        </p:spPr>
        <p:txBody>
          <a:bodyPr spcFirstLastPara="1" wrap="square" lIns="91425" tIns="91425" rIns="91425" bIns="91425" anchor="ctr" anchorCtr="0">
            <a:noAutofit/>
          </a:bodyPr>
          <a:lstStyle/>
          <a:p>
            <a:r>
              <a:rPr lang="en-SG" b="1"/>
              <a:t>In-Depth Analysis</a:t>
            </a:r>
            <a:endParaRPr b="1"/>
          </a:p>
        </p:txBody>
      </p:sp>
      <p:sp>
        <p:nvSpPr>
          <p:cNvPr id="755" name="Google Shape;755;p45"/>
          <p:cNvSpPr txBox="1">
            <a:spLocks noGrp="1"/>
          </p:cNvSpPr>
          <p:nvPr>
            <p:ph type="title" idx="13"/>
          </p:nvPr>
        </p:nvSpPr>
        <p:spPr>
          <a:xfrm>
            <a:off x="6032468" y="2280925"/>
            <a:ext cx="2252138" cy="353400"/>
          </a:xfrm>
          <a:prstGeom prst="rect">
            <a:avLst/>
          </a:prstGeom>
        </p:spPr>
        <p:txBody>
          <a:bodyPr spcFirstLastPara="1" wrap="square" lIns="91425" tIns="91425" rIns="91425" bIns="91425" anchor="ctr" anchorCtr="0">
            <a:noAutofit/>
          </a:bodyPr>
          <a:lstStyle/>
          <a:p>
            <a:pPr algn="just"/>
            <a:r>
              <a:rPr lang="en-SG" sz="1200"/>
              <a:t>Finding insights from combining the datasets</a:t>
            </a:r>
          </a:p>
        </p:txBody>
      </p:sp>
      <p:sp>
        <p:nvSpPr>
          <p:cNvPr id="18" name="Google Shape;747;p45">
            <a:extLst>
              <a:ext uri="{FF2B5EF4-FFF2-40B4-BE49-F238E27FC236}">
                <a16:creationId xmlns:a16="http://schemas.microsoft.com/office/drawing/2014/main" id="{75051FED-F760-4320-95CA-F7DD9621F3FA}"/>
              </a:ext>
            </a:extLst>
          </p:cNvPr>
          <p:cNvSpPr txBox="1">
            <a:spLocks/>
          </p:cNvSpPr>
          <p:nvPr/>
        </p:nvSpPr>
        <p:spPr>
          <a:xfrm>
            <a:off x="1502588" y="3192483"/>
            <a:ext cx="965400" cy="54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1pPr>
            <a:lvl2pPr marR="0" lvl="1"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9pPr>
          </a:lstStyle>
          <a:p>
            <a:r>
              <a:rPr lang="en" b="1">
                <a:latin typeface="Oswald"/>
                <a:ea typeface="Oswald"/>
                <a:cs typeface="Oswald"/>
                <a:sym typeface="Oswald"/>
              </a:rPr>
              <a:t>04</a:t>
            </a:r>
          </a:p>
        </p:txBody>
      </p:sp>
      <p:sp>
        <p:nvSpPr>
          <p:cNvPr id="19" name="Google Shape;748;p45">
            <a:extLst>
              <a:ext uri="{FF2B5EF4-FFF2-40B4-BE49-F238E27FC236}">
                <a16:creationId xmlns:a16="http://schemas.microsoft.com/office/drawing/2014/main" id="{F3AC5E1F-D8F6-4256-B5DF-0681C26F4431}"/>
              </a:ext>
            </a:extLst>
          </p:cNvPr>
          <p:cNvSpPr txBox="1">
            <a:spLocks/>
          </p:cNvSpPr>
          <p:nvPr/>
        </p:nvSpPr>
        <p:spPr>
          <a:xfrm>
            <a:off x="392528" y="3672100"/>
            <a:ext cx="3185519" cy="35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b="1"/>
              <a:t>Article Recommender</a:t>
            </a:r>
          </a:p>
          <a:p>
            <a:r>
              <a:rPr lang="en-US" b="1"/>
              <a:t>“Try Something New!”</a:t>
            </a:r>
          </a:p>
        </p:txBody>
      </p:sp>
      <p:sp>
        <p:nvSpPr>
          <p:cNvPr id="20" name="Google Shape;749;p45">
            <a:extLst>
              <a:ext uri="{FF2B5EF4-FFF2-40B4-BE49-F238E27FC236}">
                <a16:creationId xmlns:a16="http://schemas.microsoft.com/office/drawing/2014/main" id="{A7469EE1-593E-45FF-8BCA-9FF22E968CE6}"/>
              </a:ext>
            </a:extLst>
          </p:cNvPr>
          <p:cNvSpPr txBox="1">
            <a:spLocks/>
          </p:cNvSpPr>
          <p:nvPr/>
        </p:nvSpPr>
        <p:spPr>
          <a:xfrm>
            <a:off x="782931" y="4188975"/>
            <a:ext cx="2404712"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pPr algn="just"/>
            <a:r>
              <a:rPr lang="en-SG" sz="1200"/>
              <a:t>Filter trending items using customer preferences extracted from transaction history</a:t>
            </a:r>
          </a:p>
        </p:txBody>
      </p:sp>
      <p:sp>
        <p:nvSpPr>
          <p:cNvPr id="21" name="Google Shape;750;p45">
            <a:extLst>
              <a:ext uri="{FF2B5EF4-FFF2-40B4-BE49-F238E27FC236}">
                <a16:creationId xmlns:a16="http://schemas.microsoft.com/office/drawing/2014/main" id="{BA701CF9-C2A4-4215-869D-E4032E4750EC}"/>
              </a:ext>
            </a:extLst>
          </p:cNvPr>
          <p:cNvSpPr txBox="1">
            <a:spLocks/>
          </p:cNvSpPr>
          <p:nvPr/>
        </p:nvSpPr>
        <p:spPr>
          <a:xfrm>
            <a:off x="4089300" y="3186025"/>
            <a:ext cx="965400" cy="54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1pPr>
            <a:lvl2pPr marR="0" lvl="1"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9pPr>
          </a:lstStyle>
          <a:p>
            <a:r>
              <a:rPr lang="en" b="1">
                <a:latin typeface="Oswald"/>
                <a:ea typeface="Oswald"/>
                <a:cs typeface="Oswald"/>
                <a:sym typeface="Oswald"/>
              </a:rPr>
              <a:t>05</a:t>
            </a:r>
          </a:p>
        </p:txBody>
      </p:sp>
      <p:sp>
        <p:nvSpPr>
          <p:cNvPr id="22" name="Google Shape;751;p45">
            <a:extLst>
              <a:ext uri="{FF2B5EF4-FFF2-40B4-BE49-F238E27FC236}">
                <a16:creationId xmlns:a16="http://schemas.microsoft.com/office/drawing/2014/main" id="{3CD5F40F-775A-4F04-85B1-C23806ECAF3E}"/>
              </a:ext>
            </a:extLst>
          </p:cNvPr>
          <p:cNvSpPr txBox="1">
            <a:spLocks/>
          </p:cNvSpPr>
          <p:nvPr/>
        </p:nvSpPr>
        <p:spPr>
          <a:xfrm>
            <a:off x="3299763" y="3672100"/>
            <a:ext cx="2544300" cy="35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b="1"/>
              <a:t>Summary of Findings</a:t>
            </a:r>
            <a:endParaRPr lang="en-SG" b="1"/>
          </a:p>
        </p:txBody>
      </p:sp>
      <p:sp>
        <p:nvSpPr>
          <p:cNvPr id="23" name="Google Shape;752;p45">
            <a:extLst>
              <a:ext uri="{FF2B5EF4-FFF2-40B4-BE49-F238E27FC236}">
                <a16:creationId xmlns:a16="http://schemas.microsoft.com/office/drawing/2014/main" id="{B5CA7810-3D84-4D5E-BDD7-005B14F9FCD1}"/>
              </a:ext>
            </a:extLst>
          </p:cNvPr>
          <p:cNvSpPr txBox="1">
            <a:spLocks/>
          </p:cNvSpPr>
          <p:nvPr/>
        </p:nvSpPr>
        <p:spPr>
          <a:xfrm>
            <a:off x="3369557" y="4188975"/>
            <a:ext cx="2404712"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SG" sz="1200"/>
              <a:t>Key insights that can be highlighted to the fashion retailer</a:t>
            </a:r>
          </a:p>
        </p:txBody>
      </p:sp>
      <p:sp>
        <p:nvSpPr>
          <p:cNvPr id="24" name="Google Shape;753;p45">
            <a:extLst>
              <a:ext uri="{FF2B5EF4-FFF2-40B4-BE49-F238E27FC236}">
                <a16:creationId xmlns:a16="http://schemas.microsoft.com/office/drawing/2014/main" id="{54F8EE04-6879-4D77-814D-F2ED2F12E673}"/>
              </a:ext>
            </a:extLst>
          </p:cNvPr>
          <p:cNvSpPr txBox="1">
            <a:spLocks/>
          </p:cNvSpPr>
          <p:nvPr/>
        </p:nvSpPr>
        <p:spPr>
          <a:xfrm>
            <a:off x="6675838" y="3186025"/>
            <a:ext cx="965400" cy="54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1pPr>
            <a:lvl2pPr marR="0" lvl="1"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9pPr>
          </a:lstStyle>
          <a:p>
            <a:r>
              <a:rPr lang="en" b="1">
                <a:latin typeface="Oswald"/>
                <a:ea typeface="Oswald"/>
                <a:cs typeface="Oswald"/>
                <a:sym typeface="Oswald"/>
              </a:rPr>
              <a:t>06</a:t>
            </a:r>
          </a:p>
        </p:txBody>
      </p:sp>
      <p:sp>
        <p:nvSpPr>
          <p:cNvPr id="25" name="Google Shape;754;p45">
            <a:extLst>
              <a:ext uri="{FF2B5EF4-FFF2-40B4-BE49-F238E27FC236}">
                <a16:creationId xmlns:a16="http://schemas.microsoft.com/office/drawing/2014/main" id="{7488BFEE-D1AF-497D-A32A-069C4A25E982}"/>
              </a:ext>
            </a:extLst>
          </p:cNvPr>
          <p:cNvSpPr txBox="1">
            <a:spLocks/>
          </p:cNvSpPr>
          <p:nvPr/>
        </p:nvSpPr>
        <p:spPr>
          <a:xfrm>
            <a:off x="5886388" y="3672100"/>
            <a:ext cx="2544300" cy="35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SG" b="1"/>
              <a:t>Future Works</a:t>
            </a:r>
          </a:p>
        </p:txBody>
      </p:sp>
      <p:sp>
        <p:nvSpPr>
          <p:cNvPr id="26" name="Google Shape;755;p45">
            <a:extLst>
              <a:ext uri="{FF2B5EF4-FFF2-40B4-BE49-F238E27FC236}">
                <a16:creationId xmlns:a16="http://schemas.microsoft.com/office/drawing/2014/main" id="{207A7C2E-6208-4D8B-A57D-05F7A3D9F270}"/>
              </a:ext>
            </a:extLst>
          </p:cNvPr>
          <p:cNvSpPr txBox="1">
            <a:spLocks/>
          </p:cNvSpPr>
          <p:nvPr/>
        </p:nvSpPr>
        <p:spPr>
          <a:xfrm>
            <a:off x="6104868" y="4188975"/>
            <a:ext cx="2107339"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pPr algn="just"/>
            <a:r>
              <a:rPr lang="en-US" sz="1200"/>
              <a:t>Limitations and improvements to our current approach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819B0FF2-1B47-4197-8290-559F35369CAF}"/>
              </a:ext>
            </a:extLst>
          </p:cNvPr>
          <p:cNvSpPr>
            <a:spLocks noGrp="1"/>
          </p:cNvSpPr>
          <p:nvPr>
            <p:ph type="title"/>
          </p:nvPr>
        </p:nvSpPr>
        <p:spPr/>
        <p:txBody>
          <a:bodyPr/>
          <a:lstStyle/>
          <a:p>
            <a:r>
              <a:rPr lang="en-SG"/>
              <a:t>COUNT OF ARTICLES PER PRODUCT GROUP/ TYPE</a:t>
            </a:r>
          </a:p>
        </p:txBody>
      </p:sp>
      <p:sp>
        <p:nvSpPr>
          <p:cNvPr id="40" name="Title 39">
            <a:extLst>
              <a:ext uri="{FF2B5EF4-FFF2-40B4-BE49-F238E27FC236}">
                <a16:creationId xmlns:a16="http://schemas.microsoft.com/office/drawing/2014/main" id="{4AD4ADDA-767E-493A-8288-672228052ED1}"/>
              </a:ext>
            </a:extLst>
          </p:cNvPr>
          <p:cNvSpPr>
            <a:spLocks noGrp="1"/>
          </p:cNvSpPr>
          <p:nvPr>
            <p:ph type="title" idx="3"/>
          </p:nvPr>
        </p:nvSpPr>
        <p:spPr>
          <a:xfrm>
            <a:off x="713225" y="4223542"/>
            <a:ext cx="3608877" cy="494401"/>
          </a:xfrm>
        </p:spPr>
        <p:txBody>
          <a:bodyPr/>
          <a:lstStyle/>
          <a:p>
            <a:pPr algn="l"/>
            <a:r>
              <a:rPr lang="en-SG"/>
              <a:t>As for product groups, garments has the most number of unique articles.</a:t>
            </a:r>
            <a:br>
              <a:rPr lang="en-SG"/>
            </a:br>
            <a:endParaRPr lang="en-SG"/>
          </a:p>
        </p:txBody>
      </p:sp>
      <p:pic>
        <p:nvPicPr>
          <p:cNvPr id="5" name="Picture 4" descr="Chart, bar chart, histogram&#10;&#10;Description automatically generated">
            <a:extLst>
              <a:ext uri="{FF2B5EF4-FFF2-40B4-BE49-F238E27FC236}">
                <a16:creationId xmlns:a16="http://schemas.microsoft.com/office/drawing/2014/main" id="{2979867A-826F-0F4B-289E-391FE2CE7CA0}"/>
              </a:ext>
            </a:extLst>
          </p:cNvPr>
          <p:cNvPicPr>
            <a:picLocks noChangeAspect="1"/>
          </p:cNvPicPr>
          <p:nvPr/>
        </p:nvPicPr>
        <p:blipFill>
          <a:blip r:embed="rId2"/>
          <a:stretch>
            <a:fillRect/>
          </a:stretch>
        </p:blipFill>
        <p:spPr>
          <a:xfrm>
            <a:off x="713275" y="1200996"/>
            <a:ext cx="3666219" cy="2836863"/>
          </a:xfrm>
          <a:prstGeom prst="rect">
            <a:avLst/>
          </a:prstGeom>
        </p:spPr>
      </p:pic>
      <p:sp>
        <p:nvSpPr>
          <p:cNvPr id="41" name="Title 39">
            <a:extLst>
              <a:ext uri="{FF2B5EF4-FFF2-40B4-BE49-F238E27FC236}">
                <a16:creationId xmlns:a16="http://schemas.microsoft.com/office/drawing/2014/main" id="{FDE75799-B586-2DE2-42AD-2ADE839C9E34}"/>
              </a:ext>
            </a:extLst>
          </p:cNvPr>
          <p:cNvSpPr txBox="1">
            <a:spLocks/>
          </p:cNvSpPr>
          <p:nvPr/>
        </p:nvSpPr>
        <p:spPr>
          <a:xfrm>
            <a:off x="4764506" y="4037859"/>
            <a:ext cx="3666219" cy="8657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pPr algn="just"/>
            <a:r>
              <a:rPr lang="en-SG"/>
              <a:t>In terms of product types, we see that trousers, dresses and sweaters make up the top 3 in terms of counts of articles for each product type.</a:t>
            </a:r>
          </a:p>
        </p:txBody>
      </p:sp>
      <p:pic>
        <p:nvPicPr>
          <p:cNvPr id="42" name="Picture 41" descr="Chart, histogram&#10;&#10;Description automatically generated">
            <a:extLst>
              <a:ext uri="{FF2B5EF4-FFF2-40B4-BE49-F238E27FC236}">
                <a16:creationId xmlns:a16="http://schemas.microsoft.com/office/drawing/2014/main" id="{0415985A-80D1-9521-087E-C1C660390EE1}"/>
              </a:ext>
            </a:extLst>
          </p:cNvPr>
          <p:cNvPicPr>
            <a:picLocks noChangeAspect="1"/>
          </p:cNvPicPr>
          <p:nvPr/>
        </p:nvPicPr>
        <p:blipFill>
          <a:blip r:embed="rId3"/>
          <a:stretch>
            <a:fillRect/>
          </a:stretch>
        </p:blipFill>
        <p:spPr>
          <a:xfrm>
            <a:off x="4764508" y="1200996"/>
            <a:ext cx="3666218" cy="2616553"/>
          </a:xfrm>
          <a:prstGeom prst="rect">
            <a:avLst/>
          </a:prstGeom>
        </p:spPr>
      </p:pic>
    </p:spTree>
    <p:extLst>
      <p:ext uri="{BB962C8B-B14F-4D97-AF65-F5344CB8AC3E}">
        <p14:creationId xmlns:p14="http://schemas.microsoft.com/office/powerpoint/2010/main" val="1973795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6"/>
        <p:cNvGrpSpPr/>
        <p:nvPr/>
      </p:nvGrpSpPr>
      <p:grpSpPr>
        <a:xfrm>
          <a:off x="0" y="0"/>
          <a:ext cx="0" cy="0"/>
          <a:chOff x="0" y="0"/>
          <a:chExt cx="0" cy="0"/>
        </a:xfrm>
      </p:grpSpPr>
      <p:sp>
        <p:nvSpPr>
          <p:cNvPr id="1517" name="Google Shape;1517;p70"/>
          <p:cNvSpPr txBox="1">
            <a:spLocks noGrp="1"/>
          </p:cNvSpPr>
          <p:nvPr>
            <p:ph type="title"/>
          </p:nvPr>
        </p:nvSpPr>
        <p:spPr>
          <a:xfrm>
            <a:off x="713225" y="2177075"/>
            <a:ext cx="3470100" cy="7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TRANSACTIONS EDA</a:t>
            </a:r>
            <a:endParaRPr/>
          </a:p>
        </p:txBody>
      </p:sp>
    </p:spTree>
    <p:extLst>
      <p:ext uri="{BB962C8B-B14F-4D97-AF65-F5344CB8AC3E}">
        <p14:creationId xmlns:p14="http://schemas.microsoft.com/office/powerpoint/2010/main" val="2981217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60"/>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TRANSACTIONS ATTRIBUTES</a:t>
            </a:r>
          </a:p>
        </p:txBody>
      </p:sp>
      <p:sp>
        <p:nvSpPr>
          <p:cNvPr id="1139" name="Google Shape;1139;p60"/>
          <p:cNvSpPr txBox="1">
            <a:spLocks noGrp="1"/>
          </p:cNvSpPr>
          <p:nvPr>
            <p:ph type="title" idx="2"/>
          </p:nvPr>
        </p:nvSpPr>
        <p:spPr>
          <a:xfrm>
            <a:off x="713138" y="2026975"/>
            <a:ext cx="2103000"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t_dat</a:t>
            </a:r>
            <a:endParaRPr b="1"/>
          </a:p>
        </p:txBody>
      </p:sp>
      <p:sp>
        <p:nvSpPr>
          <p:cNvPr id="1140" name="Google Shape;1140;p60"/>
          <p:cNvSpPr txBox="1">
            <a:spLocks noGrp="1"/>
          </p:cNvSpPr>
          <p:nvPr>
            <p:ph type="title" idx="3"/>
          </p:nvPr>
        </p:nvSpPr>
        <p:spPr>
          <a:xfrm>
            <a:off x="713138" y="2304828"/>
            <a:ext cx="2103000" cy="4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a:t>transaction date of purchases</a:t>
            </a:r>
          </a:p>
        </p:txBody>
      </p:sp>
      <p:sp>
        <p:nvSpPr>
          <p:cNvPr id="1141" name="Google Shape;1141;p60"/>
          <p:cNvSpPr txBox="1">
            <a:spLocks noGrp="1"/>
          </p:cNvSpPr>
          <p:nvPr>
            <p:ph type="title" idx="8"/>
          </p:nvPr>
        </p:nvSpPr>
        <p:spPr>
          <a:xfrm>
            <a:off x="3520475" y="2026975"/>
            <a:ext cx="2103000"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err="1"/>
              <a:t>customer_id</a:t>
            </a:r>
            <a:endParaRPr b="1"/>
          </a:p>
        </p:txBody>
      </p:sp>
      <p:sp>
        <p:nvSpPr>
          <p:cNvPr id="1143" name="Google Shape;1143;p60"/>
          <p:cNvSpPr txBox="1">
            <a:spLocks noGrp="1"/>
          </p:cNvSpPr>
          <p:nvPr>
            <p:ph type="title" idx="8"/>
          </p:nvPr>
        </p:nvSpPr>
        <p:spPr>
          <a:xfrm>
            <a:off x="6327813" y="2026975"/>
            <a:ext cx="2103000" cy="289800"/>
          </a:xfrm>
          <a:prstGeom prst="rect">
            <a:avLst/>
          </a:prstGeom>
        </p:spPr>
        <p:txBody>
          <a:bodyPr spcFirstLastPara="1" wrap="square" lIns="91425" tIns="91425" rIns="91425" bIns="91425" anchor="t" anchorCtr="0">
            <a:noAutofit/>
          </a:bodyPr>
          <a:lstStyle/>
          <a:p>
            <a:pPr lvl="0"/>
            <a:r>
              <a:rPr lang="en-SG" b="1" err="1"/>
              <a:t>article_id</a:t>
            </a:r>
            <a:endParaRPr lang="en-SG" b="1"/>
          </a:p>
        </p:txBody>
      </p:sp>
      <p:sp>
        <p:nvSpPr>
          <p:cNvPr id="1145" name="Google Shape;1145;p60"/>
          <p:cNvSpPr txBox="1">
            <a:spLocks noGrp="1"/>
          </p:cNvSpPr>
          <p:nvPr>
            <p:ph type="title" idx="8"/>
          </p:nvPr>
        </p:nvSpPr>
        <p:spPr>
          <a:xfrm>
            <a:off x="2039436" y="3699364"/>
            <a:ext cx="2103000"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price</a:t>
            </a:r>
            <a:endParaRPr b="1"/>
          </a:p>
        </p:txBody>
      </p:sp>
      <p:sp>
        <p:nvSpPr>
          <p:cNvPr id="1147" name="Google Shape;1147;p60"/>
          <p:cNvSpPr txBox="1">
            <a:spLocks noGrp="1"/>
          </p:cNvSpPr>
          <p:nvPr>
            <p:ph type="title" idx="8"/>
          </p:nvPr>
        </p:nvSpPr>
        <p:spPr>
          <a:xfrm>
            <a:off x="4758466" y="3699364"/>
            <a:ext cx="2372325"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b="1" err="1"/>
              <a:t>sales_channel_id</a:t>
            </a:r>
            <a:endParaRPr b="1"/>
          </a:p>
        </p:txBody>
      </p:sp>
      <p:grpSp>
        <p:nvGrpSpPr>
          <p:cNvPr id="1151" name="Google Shape;1151;p60"/>
          <p:cNvGrpSpPr/>
          <p:nvPr/>
        </p:nvGrpSpPr>
        <p:grpSpPr>
          <a:xfrm>
            <a:off x="1541828" y="1619451"/>
            <a:ext cx="446182" cy="413048"/>
            <a:chOff x="4963255" y="3146309"/>
            <a:chExt cx="262893" cy="243370"/>
          </a:xfrm>
        </p:grpSpPr>
        <p:sp>
          <p:nvSpPr>
            <p:cNvPr id="1152" name="Google Shape;1152;p60"/>
            <p:cNvSpPr/>
            <p:nvPr/>
          </p:nvSpPr>
          <p:spPr>
            <a:xfrm>
              <a:off x="5138075" y="3359013"/>
              <a:ext cx="88073" cy="30667"/>
            </a:xfrm>
            <a:custGeom>
              <a:avLst/>
              <a:gdLst/>
              <a:ahLst/>
              <a:cxnLst/>
              <a:rect l="l" t="t" r="r" b="b"/>
              <a:pathLst>
                <a:path w="3185" h="1109" extrusionOk="0">
                  <a:moveTo>
                    <a:pt x="3153" y="782"/>
                  </a:moveTo>
                  <a:lnTo>
                    <a:pt x="3068" y="1"/>
                  </a:lnTo>
                  <a:lnTo>
                    <a:pt x="0" y="1"/>
                  </a:lnTo>
                  <a:lnTo>
                    <a:pt x="102" y="714"/>
                  </a:lnTo>
                  <a:cubicBezTo>
                    <a:pt x="120" y="843"/>
                    <a:pt x="105" y="987"/>
                    <a:pt x="64" y="1108"/>
                  </a:cubicBezTo>
                  <a:lnTo>
                    <a:pt x="2882" y="1108"/>
                  </a:lnTo>
                  <a:cubicBezTo>
                    <a:pt x="3054" y="1108"/>
                    <a:pt x="3184" y="952"/>
                    <a:pt x="3153" y="7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029455" y="3199707"/>
              <a:ext cx="191825" cy="144014"/>
            </a:xfrm>
            <a:custGeom>
              <a:avLst/>
              <a:gdLst/>
              <a:ahLst/>
              <a:cxnLst/>
              <a:rect l="l" t="t" r="r" b="b"/>
              <a:pathLst>
                <a:path w="6937" h="5208" extrusionOk="0">
                  <a:moveTo>
                    <a:pt x="6393" y="248"/>
                  </a:moveTo>
                  <a:cubicBezTo>
                    <a:pt x="6381" y="136"/>
                    <a:pt x="6266" y="0"/>
                    <a:pt x="6118" y="0"/>
                  </a:cubicBezTo>
                  <a:lnTo>
                    <a:pt x="4910" y="0"/>
                  </a:lnTo>
                  <a:lnTo>
                    <a:pt x="4910" y="1027"/>
                  </a:lnTo>
                  <a:cubicBezTo>
                    <a:pt x="4910" y="1179"/>
                    <a:pt x="4786" y="1303"/>
                    <a:pt x="4633" y="1303"/>
                  </a:cubicBezTo>
                  <a:cubicBezTo>
                    <a:pt x="4480" y="1303"/>
                    <a:pt x="4356" y="1179"/>
                    <a:pt x="4356" y="1027"/>
                  </a:cubicBezTo>
                  <a:lnTo>
                    <a:pt x="4356" y="0"/>
                  </a:lnTo>
                  <a:lnTo>
                    <a:pt x="2191" y="0"/>
                  </a:lnTo>
                  <a:lnTo>
                    <a:pt x="2191" y="1027"/>
                  </a:lnTo>
                  <a:cubicBezTo>
                    <a:pt x="2191" y="1179"/>
                    <a:pt x="2067" y="1303"/>
                    <a:pt x="1915" y="1303"/>
                  </a:cubicBezTo>
                  <a:cubicBezTo>
                    <a:pt x="1761" y="1303"/>
                    <a:pt x="1637" y="1179"/>
                    <a:pt x="1637" y="1027"/>
                  </a:cubicBezTo>
                  <a:lnTo>
                    <a:pt x="1637" y="0"/>
                  </a:lnTo>
                  <a:lnTo>
                    <a:pt x="429" y="0"/>
                  </a:lnTo>
                  <a:cubicBezTo>
                    <a:pt x="280" y="0"/>
                    <a:pt x="159" y="118"/>
                    <a:pt x="151" y="266"/>
                  </a:cubicBezTo>
                  <a:cubicBezTo>
                    <a:pt x="103" y="727"/>
                    <a:pt x="51" y="1186"/>
                    <a:pt x="1" y="1647"/>
                  </a:cubicBezTo>
                  <a:lnTo>
                    <a:pt x="2619" y="1644"/>
                  </a:lnTo>
                  <a:cubicBezTo>
                    <a:pt x="2835" y="1644"/>
                    <a:pt x="3033" y="1728"/>
                    <a:pt x="3182" y="1864"/>
                  </a:cubicBezTo>
                  <a:cubicBezTo>
                    <a:pt x="3328" y="2000"/>
                    <a:pt x="3426" y="2187"/>
                    <a:pt x="3447" y="2397"/>
                  </a:cubicBezTo>
                  <a:lnTo>
                    <a:pt x="3848" y="5208"/>
                  </a:lnTo>
                  <a:lnTo>
                    <a:pt x="6937" y="5208"/>
                  </a:lnTo>
                  <a:cubicBezTo>
                    <a:pt x="6755" y="3555"/>
                    <a:pt x="6573" y="1902"/>
                    <a:pt x="6393" y="2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074723" y="3146309"/>
              <a:ext cx="90534" cy="53425"/>
            </a:xfrm>
            <a:custGeom>
              <a:avLst/>
              <a:gdLst/>
              <a:ahLst/>
              <a:cxnLst/>
              <a:rect l="l" t="t" r="r" b="b"/>
              <a:pathLst>
                <a:path w="3274" h="1932" extrusionOk="0">
                  <a:moveTo>
                    <a:pt x="554" y="1637"/>
                  </a:moveTo>
                  <a:cubicBezTo>
                    <a:pt x="554" y="1043"/>
                    <a:pt x="1041" y="556"/>
                    <a:pt x="1637" y="556"/>
                  </a:cubicBezTo>
                  <a:cubicBezTo>
                    <a:pt x="2232" y="556"/>
                    <a:pt x="2719" y="1043"/>
                    <a:pt x="2719" y="1637"/>
                  </a:cubicBezTo>
                  <a:lnTo>
                    <a:pt x="2719" y="1931"/>
                  </a:lnTo>
                  <a:lnTo>
                    <a:pt x="3273" y="1931"/>
                  </a:lnTo>
                  <a:lnTo>
                    <a:pt x="3273" y="1637"/>
                  </a:lnTo>
                  <a:cubicBezTo>
                    <a:pt x="3273" y="738"/>
                    <a:pt x="2536" y="1"/>
                    <a:pt x="1637" y="1"/>
                  </a:cubicBezTo>
                  <a:cubicBezTo>
                    <a:pt x="736" y="1"/>
                    <a:pt x="0" y="738"/>
                    <a:pt x="0" y="1637"/>
                  </a:cubicBezTo>
                  <a:lnTo>
                    <a:pt x="0" y="1931"/>
                  </a:lnTo>
                  <a:lnTo>
                    <a:pt x="554" y="1931"/>
                  </a:lnTo>
                  <a:lnTo>
                    <a:pt x="554" y="16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4963255" y="3260459"/>
              <a:ext cx="163205" cy="129220"/>
            </a:xfrm>
            <a:custGeom>
              <a:avLst/>
              <a:gdLst/>
              <a:ahLst/>
              <a:cxnLst/>
              <a:rect l="l" t="t" r="r" b="b"/>
              <a:pathLst>
                <a:path w="5902" h="4673" extrusionOk="0">
                  <a:moveTo>
                    <a:pt x="5290" y="255"/>
                  </a:moveTo>
                  <a:cubicBezTo>
                    <a:pt x="5278" y="113"/>
                    <a:pt x="5160" y="1"/>
                    <a:pt x="5013" y="1"/>
                  </a:cubicBezTo>
                  <a:lnTo>
                    <a:pt x="893" y="1"/>
                  </a:lnTo>
                  <a:cubicBezTo>
                    <a:pt x="757" y="1"/>
                    <a:pt x="639" y="101"/>
                    <a:pt x="619" y="239"/>
                  </a:cubicBezTo>
                  <a:lnTo>
                    <a:pt x="33" y="4339"/>
                  </a:lnTo>
                  <a:cubicBezTo>
                    <a:pt x="1" y="4523"/>
                    <a:pt x="133" y="4672"/>
                    <a:pt x="303" y="4672"/>
                  </a:cubicBezTo>
                  <a:lnTo>
                    <a:pt x="5603" y="4672"/>
                  </a:lnTo>
                  <a:cubicBezTo>
                    <a:pt x="5771" y="4672"/>
                    <a:pt x="5901" y="4523"/>
                    <a:pt x="5877" y="4356"/>
                  </a:cubicBezTo>
                  <a:close/>
                  <a:moveTo>
                    <a:pt x="2953" y="2336"/>
                  </a:moveTo>
                  <a:cubicBezTo>
                    <a:pt x="2222" y="2336"/>
                    <a:pt x="1624" y="1738"/>
                    <a:pt x="1624" y="1007"/>
                  </a:cubicBezTo>
                  <a:cubicBezTo>
                    <a:pt x="1624" y="853"/>
                    <a:pt x="1748" y="729"/>
                    <a:pt x="1901" y="729"/>
                  </a:cubicBezTo>
                  <a:cubicBezTo>
                    <a:pt x="2054" y="729"/>
                    <a:pt x="2178" y="853"/>
                    <a:pt x="2178" y="1007"/>
                  </a:cubicBezTo>
                  <a:cubicBezTo>
                    <a:pt x="2178" y="1432"/>
                    <a:pt x="2528" y="1782"/>
                    <a:pt x="2953" y="1782"/>
                  </a:cubicBezTo>
                  <a:cubicBezTo>
                    <a:pt x="3380" y="1782"/>
                    <a:pt x="3728" y="1432"/>
                    <a:pt x="3728" y="1007"/>
                  </a:cubicBezTo>
                  <a:cubicBezTo>
                    <a:pt x="3728" y="853"/>
                    <a:pt x="3852" y="729"/>
                    <a:pt x="4006" y="729"/>
                  </a:cubicBezTo>
                  <a:cubicBezTo>
                    <a:pt x="4158" y="729"/>
                    <a:pt x="4282" y="853"/>
                    <a:pt x="4282" y="1007"/>
                  </a:cubicBezTo>
                  <a:cubicBezTo>
                    <a:pt x="4282" y="1738"/>
                    <a:pt x="3686" y="2336"/>
                    <a:pt x="2953" y="2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60"/>
          <p:cNvGrpSpPr/>
          <p:nvPr/>
        </p:nvGrpSpPr>
        <p:grpSpPr>
          <a:xfrm>
            <a:off x="7152037" y="1583493"/>
            <a:ext cx="454582" cy="443224"/>
            <a:chOff x="7693922" y="3631640"/>
            <a:chExt cx="267843" cy="261150"/>
          </a:xfrm>
        </p:grpSpPr>
        <p:sp>
          <p:nvSpPr>
            <p:cNvPr id="1163" name="Google Shape;1163;p60"/>
            <p:cNvSpPr/>
            <p:nvPr/>
          </p:nvSpPr>
          <p:spPr>
            <a:xfrm>
              <a:off x="7817529" y="3662279"/>
              <a:ext cx="144235" cy="230511"/>
            </a:xfrm>
            <a:custGeom>
              <a:avLst/>
              <a:gdLst/>
              <a:ahLst/>
              <a:cxnLst/>
              <a:rect l="l" t="t" r="r" b="b"/>
              <a:pathLst>
                <a:path w="5216" h="8336" extrusionOk="0">
                  <a:moveTo>
                    <a:pt x="2138" y="0"/>
                  </a:moveTo>
                  <a:cubicBezTo>
                    <a:pt x="1984" y="0"/>
                    <a:pt x="1860" y="124"/>
                    <a:pt x="1860" y="278"/>
                  </a:cubicBezTo>
                  <a:lnTo>
                    <a:pt x="1860" y="1307"/>
                  </a:lnTo>
                  <a:lnTo>
                    <a:pt x="2138" y="1585"/>
                  </a:lnTo>
                  <a:lnTo>
                    <a:pt x="2495" y="1226"/>
                  </a:lnTo>
                  <a:cubicBezTo>
                    <a:pt x="2549" y="1172"/>
                    <a:pt x="2620" y="1145"/>
                    <a:pt x="2691" y="1145"/>
                  </a:cubicBezTo>
                  <a:cubicBezTo>
                    <a:pt x="2762" y="1145"/>
                    <a:pt x="2832" y="1172"/>
                    <a:pt x="2886" y="1226"/>
                  </a:cubicBezTo>
                  <a:lnTo>
                    <a:pt x="3244" y="1585"/>
                  </a:lnTo>
                  <a:lnTo>
                    <a:pt x="3603" y="1226"/>
                  </a:lnTo>
                  <a:cubicBezTo>
                    <a:pt x="3657" y="1172"/>
                    <a:pt x="3728" y="1145"/>
                    <a:pt x="3798" y="1145"/>
                  </a:cubicBezTo>
                  <a:cubicBezTo>
                    <a:pt x="3869" y="1145"/>
                    <a:pt x="3940" y="1172"/>
                    <a:pt x="3994" y="1226"/>
                  </a:cubicBezTo>
                  <a:lnTo>
                    <a:pt x="4352" y="1585"/>
                  </a:lnTo>
                  <a:lnTo>
                    <a:pt x="4629" y="1307"/>
                  </a:lnTo>
                  <a:lnTo>
                    <a:pt x="4629" y="278"/>
                  </a:lnTo>
                  <a:cubicBezTo>
                    <a:pt x="4629" y="124"/>
                    <a:pt x="4505" y="0"/>
                    <a:pt x="4353" y="0"/>
                  </a:cubicBezTo>
                  <a:close/>
                  <a:moveTo>
                    <a:pt x="2691" y="1814"/>
                  </a:moveTo>
                  <a:lnTo>
                    <a:pt x="2332" y="2173"/>
                  </a:lnTo>
                  <a:cubicBezTo>
                    <a:pt x="2279" y="2227"/>
                    <a:pt x="2208" y="2254"/>
                    <a:pt x="2137" y="2254"/>
                  </a:cubicBezTo>
                  <a:cubicBezTo>
                    <a:pt x="2066" y="2254"/>
                    <a:pt x="1995" y="2227"/>
                    <a:pt x="1941" y="2173"/>
                  </a:cubicBezTo>
                  <a:lnTo>
                    <a:pt x="1860" y="2092"/>
                  </a:lnTo>
                  <a:lnTo>
                    <a:pt x="1860" y="2969"/>
                  </a:lnTo>
                  <a:lnTo>
                    <a:pt x="2138" y="3247"/>
                  </a:lnTo>
                  <a:lnTo>
                    <a:pt x="2495" y="2889"/>
                  </a:lnTo>
                  <a:cubicBezTo>
                    <a:pt x="2549" y="2835"/>
                    <a:pt x="2620" y="2807"/>
                    <a:pt x="2691" y="2807"/>
                  </a:cubicBezTo>
                  <a:cubicBezTo>
                    <a:pt x="2762" y="2807"/>
                    <a:pt x="2832" y="2835"/>
                    <a:pt x="2886" y="2889"/>
                  </a:cubicBezTo>
                  <a:lnTo>
                    <a:pt x="3245" y="3247"/>
                  </a:lnTo>
                  <a:lnTo>
                    <a:pt x="3603" y="2889"/>
                  </a:lnTo>
                  <a:cubicBezTo>
                    <a:pt x="3657" y="2835"/>
                    <a:pt x="3728" y="2807"/>
                    <a:pt x="3798" y="2807"/>
                  </a:cubicBezTo>
                  <a:cubicBezTo>
                    <a:pt x="3869" y="2807"/>
                    <a:pt x="3940" y="2835"/>
                    <a:pt x="3994" y="2889"/>
                  </a:cubicBezTo>
                  <a:lnTo>
                    <a:pt x="4353" y="3247"/>
                  </a:lnTo>
                  <a:lnTo>
                    <a:pt x="4629" y="2969"/>
                  </a:lnTo>
                  <a:lnTo>
                    <a:pt x="4629" y="2092"/>
                  </a:lnTo>
                  <a:lnTo>
                    <a:pt x="4548" y="2173"/>
                  </a:lnTo>
                  <a:cubicBezTo>
                    <a:pt x="4494" y="2227"/>
                    <a:pt x="4423" y="2254"/>
                    <a:pt x="4352" y="2254"/>
                  </a:cubicBezTo>
                  <a:cubicBezTo>
                    <a:pt x="4281" y="2254"/>
                    <a:pt x="4210" y="2227"/>
                    <a:pt x="4157" y="2173"/>
                  </a:cubicBezTo>
                  <a:lnTo>
                    <a:pt x="3799" y="1814"/>
                  </a:lnTo>
                  <a:lnTo>
                    <a:pt x="3440" y="2173"/>
                  </a:lnTo>
                  <a:cubicBezTo>
                    <a:pt x="3386" y="2227"/>
                    <a:pt x="3315" y="2254"/>
                    <a:pt x="3245" y="2254"/>
                  </a:cubicBezTo>
                  <a:cubicBezTo>
                    <a:pt x="3174" y="2254"/>
                    <a:pt x="3103" y="2227"/>
                    <a:pt x="3049" y="2173"/>
                  </a:cubicBezTo>
                  <a:lnTo>
                    <a:pt x="2691" y="1814"/>
                  </a:lnTo>
                  <a:close/>
                  <a:moveTo>
                    <a:pt x="2691" y="3476"/>
                  </a:moveTo>
                  <a:lnTo>
                    <a:pt x="2334" y="3834"/>
                  </a:lnTo>
                  <a:cubicBezTo>
                    <a:pt x="2279" y="3888"/>
                    <a:pt x="2208" y="3915"/>
                    <a:pt x="2138" y="3915"/>
                  </a:cubicBezTo>
                  <a:cubicBezTo>
                    <a:pt x="2067" y="3915"/>
                    <a:pt x="1996" y="3888"/>
                    <a:pt x="1941" y="3834"/>
                  </a:cubicBezTo>
                  <a:lnTo>
                    <a:pt x="1860" y="3753"/>
                  </a:lnTo>
                  <a:lnTo>
                    <a:pt x="1860" y="4727"/>
                  </a:lnTo>
                  <a:lnTo>
                    <a:pt x="604" y="5982"/>
                  </a:lnTo>
                  <a:cubicBezTo>
                    <a:pt x="0" y="6587"/>
                    <a:pt x="82" y="7587"/>
                    <a:pt x="780" y="8091"/>
                  </a:cubicBezTo>
                  <a:cubicBezTo>
                    <a:pt x="1009" y="8256"/>
                    <a:pt x="1282" y="8336"/>
                    <a:pt x="1557" y="8336"/>
                  </a:cubicBezTo>
                  <a:cubicBezTo>
                    <a:pt x="1934" y="8336"/>
                    <a:pt x="2317" y="8186"/>
                    <a:pt x="2604" y="7899"/>
                  </a:cubicBezTo>
                  <a:lnTo>
                    <a:pt x="3241" y="7262"/>
                  </a:lnTo>
                  <a:cubicBezTo>
                    <a:pt x="3552" y="6951"/>
                    <a:pt x="3985" y="6775"/>
                    <a:pt x="4366" y="6644"/>
                  </a:cubicBezTo>
                  <a:cubicBezTo>
                    <a:pt x="4591" y="6567"/>
                    <a:pt x="4786" y="6397"/>
                    <a:pt x="4929" y="6174"/>
                  </a:cubicBezTo>
                  <a:lnTo>
                    <a:pt x="3675" y="5548"/>
                  </a:lnTo>
                  <a:cubicBezTo>
                    <a:pt x="3538" y="5480"/>
                    <a:pt x="3483" y="5313"/>
                    <a:pt x="3551" y="5177"/>
                  </a:cubicBezTo>
                  <a:cubicBezTo>
                    <a:pt x="3599" y="5080"/>
                    <a:pt x="3697" y="5023"/>
                    <a:pt x="3799" y="5023"/>
                  </a:cubicBezTo>
                  <a:cubicBezTo>
                    <a:pt x="3841" y="5023"/>
                    <a:pt x="3883" y="5033"/>
                    <a:pt x="3923" y="5053"/>
                  </a:cubicBezTo>
                  <a:lnTo>
                    <a:pt x="5140" y="5661"/>
                  </a:lnTo>
                  <a:cubicBezTo>
                    <a:pt x="5216" y="5331"/>
                    <a:pt x="5195" y="4961"/>
                    <a:pt x="5043" y="4622"/>
                  </a:cubicBezTo>
                  <a:cubicBezTo>
                    <a:pt x="4886" y="4269"/>
                    <a:pt x="4777" y="3960"/>
                    <a:pt x="4710" y="3672"/>
                  </a:cubicBezTo>
                  <a:lnTo>
                    <a:pt x="4549" y="3834"/>
                  </a:lnTo>
                  <a:cubicBezTo>
                    <a:pt x="4495" y="3888"/>
                    <a:pt x="4424" y="3915"/>
                    <a:pt x="4353" y="3915"/>
                  </a:cubicBezTo>
                  <a:cubicBezTo>
                    <a:pt x="4282" y="3915"/>
                    <a:pt x="4211" y="3888"/>
                    <a:pt x="4157" y="3834"/>
                  </a:cubicBezTo>
                  <a:lnTo>
                    <a:pt x="3799" y="3476"/>
                  </a:lnTo>
                  <a:lnTo>
                    <a:pt x="3442" y="3834"/>
                  </a:lnTo>
                  <a:cubicBezTo>
                    <a:pt x="3387" y="3888"/>
                    <a:pt x="3316" y="3915"/>
                    <a:pt x="3245" y="3915"/>
                  </a:cubicBezTo>
                  <a:cubicBezTo>
                    <a:pt x="3174" y="3915"/>
                    <a:pt x="3103" y="3888"/>
                    <a:pt x="3049" y="3834"/>
                  </a:cubicBezTo>
                  <a:lnTo>
                    <a:pt x="2691" y="34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0"/>
            <p:cNvSpPr/>
            <p:nvPr/>
          </p:nvSpPr>
          <p:spPr>
            <a:xfrm>
              <a:off x="7693922" y="3631640"/>
              <a:ext cx="144263" cy="230539"/>
            </a:xfrm>
            <a:custGeom>
              <a:avLst/>
              <a:gdLst/>
              <a:ahLst/>
              <a:cxnLst/>
              <a:rect l="l" t="t" r="r" b="b"/>
              <a:pathLst>
                <a:path w="5217" h="8337" extrusionOk="0">
                  <a:moveTo>
                    <a:pt x="2138" y="0"/>
                  </a:moveTo>
                  <a:cubicBezTo>
                    <a:pt x="1986" y="0"/>
                    <a:pt x="1862" y="125"/>
                    <a:pt x="1862" y="278"/>
                  </a:cubicBezTo>
                  <a:lnTo>
                    <a:pt x="1862" y="1308"/>
                  </a:lnTo>
                  <a:lnTo>
                    <a:pt x="2138" y="1585"/>
                  </a:lnTo>
                  <a:lnTo>
                    <a:pt x="2497" y="1226"/>
                  </a:lnTo>
                  <a:cubicBezTo>
                    <a:pt x="2551" y="1172"/>
                    <a:pt x="2622" y="1146"/>
                    <a:pt x="2693" y="1146"/>
                  </a:cubicBezTo>
                  <a:cubicBezTo>
                    <a:pt x="2764" y="1146"/>
                    <a:pt x="2835" y="1172"/>
                    <a:pt x="2888" y="1226"/>
                  </a:cubicBezTo>
                  <a:lnTo>
                    <a:pt x="3246" y="1585"/>
                  </a:lnTo>
                  <a:lnTo>
                    <a:pt x="3603" y="1226"/>
                  </a:lnTo>
                  <a:cubicBezTo>
                    <a:pt x="3658" y="1172"/>
                    <a:pt x="3729" y="1146"/>
                    <a:pt x="3800" y="1146"/>
                  </a:cubicBezTo>
                  <a:cubicBezTo>
                    <a:pt x="3871" y="1146"/>
                    <a:pt x="3942" y="1172"/>
                    <a:pt x="3996" y="1226"/>
                  </a:cubicBezTo>
                  <a:lnTo>
                    <a:pt x="4354" y="1585"/>
                  </a:lnTo>
                  <a:lnTo>
                    <a:pt x="4631" y="1308"/>
                  </a:lnTo>
                  <a:lnTo>
                    <a:pt x="4631" y="278"/>
                  </a:lnTo>
                  <a:cubicBezTo>
                    <a:pt x="4631" y="125"/>
                    <a:pt x="4507" y="0"/>
                    <a:pt x="4354" y="0"/>
                  </a:cubicBezTo>
                  <a:close/>
                  <a:moveTo>
                    <a:pt x="2692" y="1814"/>
                  </a:moveTo>
                  <a:lnTo>
                    <a:pt x="2335" y="2173"/>
                  </a:lnTo>
                  <a:cubicBezTo>
                    <a:pt x="2281" y="2227"/>
                    <a:pt x="2210" y="2254"/>
                    <a:pt x="2139" y="2254"/>
                  </a:cubicBezTo>
                  <a:cubicBezTo>
                    <a:pt x="2068" y="2254"/>
                    <a:pt x="1997" y="2227"/>
                    <a:pt x="1943" y="2173"/>
                  </a:cubicBezTo>
                  <a:lnTo>
                    <a:pt x="1862" y="2092"/>
                  </a:lnTo>
                  <a:lnTo>
                    <a:pt x="1862" y="2969"/>
                  </a:lnTo>
                  <a:lnTo>
                    <a:pt x="2138" y="3247"/>
                  </a:lnTo>
                  <a:lnTo>
                    <a:pt x="2497" y="2888"/>
                  </a:lnTo>
                  <a:cubicBezTo>
                    <a:pt x="2551" y="2834"/>
                    <a:pt x="2622" y="2807"/>
                    <a:pt x="2693" y="2807"/>
                  </a:cubicBezTo>
                  <a:cubicBezTo>
                    <a:pt x="2764" y="2807"/>
                    <a:pt x="2835" y="2834"/>
                    <a:pt x="2888" y="2888"/>
                  </a:cubicBezTo>
                  <a:lnTo>
                    <a:pt x="3246" y="3247"/>
                  </a:lnTo>
                  <a:lnTo>
                    <a:pt x="3605" y="2888"/>
                  </a:lnTo>
                  <a:cubicBezTo>
                    <a:pt x="3659" y="2834"/>
                    <a:pt x="3730" y="2807"/>
                    <a:pt x="3801" y="2807"/>
                  </a:cubicBezTo>
                  <a:cubicBezTo>
                    <a:pt x="3871" y="2807"/>
                    <a:pt x="3942" y="2834"/>
                    <a:pt x="3996" y="2888"/>
                  </a:cubicBezTo>
                  <a:lnTo>
                    <a:pt x="4354" y="3247"/>
                  </a:lnTo>
                  <a:lnTo>
                    <a:pt x="4631" y="2969"/>
                  </a:lnTo>
                  <a:lnTo>
                    <a:pt x="4631" y="2092"/>
                  </a:lnTo>
                  <a:lnTo>
                    <a:pt x="4550" y="2173"/>
                  </a:lnTo>
                  <a:cubicBezTo>
                    <a:pt x="4496" y="2227"/>
                    <a:pt x="4425" y="2254"/>
                    <a:pt x="4354" y="2254"/>
                  </a:cubicBezTo>
                  <a:cubicBezTo>
                    <a:pt x="4284" y="2254"/>
                    <a:pt x="4213" y="2227"/>
                    <a:pt x="4159" y="2173"/>
                  </a:cubicBezTo>
                  <a:lnTo>
                    <a:pt x="3800" y="1814"/>
                  </a:lnTo>
                  <a:lnTo>
                    <a:pt x="3442" y="2173"/>
                  </a:lnTo>
                  <a:cubicBezTo>
                    <a:pt x="3388" y="2227"/>
                    <a:pt x="3318" y="2254"/>
                    <a:pt x="3247" y="2254"/>
                  </a:cubicBezTo>
                  <a:cubicBezTo>
                    <a:pt x="3176" y="2254"/>
                    <a:pt x="3105" y="2227"/>
                    <a:pt x="3051" y="2173"/>
                  </a:cubicBezTo>
                  <a:lnTo>
                    <a:pt x="2692" y="1814"/>
                  </a:lnTo>
                  <a:close/>
                  <a:moveTo>
                    <a:pt x="2692" y="3476"/>
                  </a:moveTo>
                  <a:lnTo>
                    <a:pt x="2335" y="3835"/>
                  </a:lnTo>
                  <a:cubicBezTo>
                    <a:pt x="2281" y="3889"/>
                    <a:pt x="2210" y="3916"/>
                    <a:pt x="2139" y="3916"/>
                  </a:cubicBezTo>
                  <a:cubicBezTo>
                    <a:pt x="2068" y="3916"/>
                    <a:pt x="1997" y="3889"/>
                    <a:pt x="1943" y="3835"/>
                  </a:cubicBezTo>
                  <a:lnTo>
                    <a:pt x="1862" y="3753"/>
                  </a:lnTo>
                  <a:lnTo>
                    <a:pt x="1862" y="4727"/>
                  </a:lnTo>
                  <a:lnTo>
                    <a:pt x="605" y="5982"/>
                  </a:lnTo>
                  <a:cubicBezTo>
                    <a:pt x="1" y="6588"/>
                    <a:pt x="82" y="7588"/>
                    <a:pt x="782" y="8091"/>
                  </a:cubicBezTo>
                  <a:cubicBezTo>
                    <a:pt x="1011" y="8256"/>
                    <a:pt x="1283" y="8336"/>
                    <a:pt x="1558" y="8336"/>
                  </a:cubicBezTo>
                  <a:cubicBezTo>
                    <a:pt x="1935" y="8336"/>
                    <a:pt x="2318" y="8187"/>
                    <a:pt x="2606" y="7899"/>
                  </a:cubicBezTo>
                  <a:lnTo>
                    <a:pt x="3241" y="7263"/>
                  </a:lnTo>
                  <a:cubicBezTo>
                    <a:pt x="3555" y="6951"/>
                    <a:pt x="3986" y="6775"/>
                    <a:pt x="4367" y="6644"/>
                  </a:cubicBezTo>
                  <a:cubicBezTo>
                    <a:pt x="4591" y="6567"/>
                    <a:pt x="4786" y="6397"/>
                    <a:pt x="4930" y="6174"/>
                  </a:cubicBezTo>
                  <a:lnTo>
                    <a:pt x="3677" y="5548"/>
                  </a:lnTo>
                  <a:cubicBezTo>
                    <a:pt x="3540" y="5480"/>
                    <a:pt x="3484" y="5313"/>
                    <a:pt x="3553" y="5176"/>
                  </a:cubicBezTo>
                  <a:cubicBezTo>
                    <a:pt x="3601" y="5079"/>
                    <a:pt x="3700" y="5023"/>
                    <a:pt x="3802" y="5023"/>
                  </a:cubicBezTo>
                  <a:cubicBezTo>
                    <a:pt x="3843" y="5023"/>
                    <a:pt x="3885" y="5032"/>
                    <a:pt x="3924" y="5052"/>
                  </a:cubicBezTo>
                  <a:lnTo>
                    <a:pt x="5142" y="5662"/>
                  </a:lnTo>
                  <a:cubicBezTo>
                    <a:pt x="5216" y="5331"/>
                    <a:pt x="5197" y="4962"/>
                    <a:pt x="5045" y="4620"/>
                  </a:cubicBezTo>
                  <a:cubicBezTo>
                    <a:pt x="4887" y="4269"/>
                    <a:pt x="4778" y="3959"/>
                    <a:pt x="4711" y="3672"/>
                  </a:cubicBezTo>
                  <a:lnTo>
                    <a:pt x="4550" y="3835"/>
                  </a:lnTo>
                  <a:cubicBezTo>
                    <a:pt x="4496" y="3889"/>
                    <a:pt x="4425" y="3916"/>
                    <a:pt x="4354" y="3916"/>
                  </a:cubicBezTo>
                  <a:cubicBezTo>
                    <a:pt x="4284" y="3916"/>
                    <a:pt x="4213" y="3889"/>
                    <a:pt x="4159" y="3835"/>
                  </a:cubicBezTo>
                  <a:lnTo>
                    <a:pt x="3800" y="3476"/>
                  </a:lnTo>
                  <a:lnTo>
                    <a:pt x="3442" y="3835"/>
                  </a:lnTo>
                  <a:cubicBezTo>
                    <a:pt x="3388" y="3889"/>
                    <a:pt x="3318" y="3916"/>
                    <a:pt x="3247" y="3916"/>
                  </a:cubicBezTo>
                  <a:cubicBezTo>
                    <a:pt x="3176" y="3916"/>
                    <a:pt x="3105" y="3889"/>
                    <a:pt x="3051" y="3835"/>
                  </a:cubicBezTo>
                  <a:lnTo>
                    <a:pt x="2692" y="34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60"/>
          <p:cNvGrpSpPr/>
          <p:nvPr/>
        </p:nvGrpSpPr>
        <p:grpSpPr>
          <a:xfrm>
            <a:off x="4326304" y="1616028"/>
            <a:ext cx="340350" cy="443693"/>
            <a:chOff x="8078597" y="3641070"/>
            <a:chExt cx="200536" cy="261427"/>
          </a:xfrm>
        </p:grpSpPr>
        <p:sp>
          <p:nvSpPr>
            <p:cNvPr id="1166" name="Google Shape;1166;p60"/>
            <p:cNvSpPr/>
            <p:nvPr/>
          </p:nvSpPr>
          <p:spPr>
            <a:xfrm>
              <a:off x="8146457" y="3658685"/>
              <a:ext cx="64845" cy="64845"/>
            </a:xfrm>
            <a:custGeom>
              <a:avLst/>
              <a:gdLst/>
              <a:ahLst/>
              <a:cxnLst/>
              <a:rect l="l" t="t" r="r" b="b"/>
              <a:pathLst>
                <a:path w="2345" h="2345" extrusionOk="0">
                  <a:moveTo>
                    <a:pt x="1" y="0"/>
                  </a:moveTo>
                  <a:lnTo>
                    <a:pt x="1172" y="2344"/>
                  </a:lnTo>
                  <a:lnTo>
                    <a:pt x="2345" y="0"/>
                  </a:lnTo>
                  <a:lnTo>
                    <a:pt x="2345" y="0"/>
                  </a:lnTo>
                  <a:cubicBezTo>
                    <a:pt x="1965" y="123"/>
                    <a:pt x="1568" y="184"/>
                    <a:pt x="1172" y="184"/>
                  </a:cubicBezTo>
                  <a:cubicBezTo>
                    <a:pt x="776" y="184"/>
                    <a:pt x="381" y="1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8078597" y="3641070"/>
              <a:ext cx="107955" cy="261427"/>
            </a:xfrm>
            <a:custGeom>
              <a:avLst/>
              <a:gdLst/>
              <a:ahLst/>
              <a:cxnLst/>
              <a:rect l="l" t="t" r="r" b="b"/>
              <a:pathLst>
                <a:path w="3904" h="9454" extrusionOk="0">
                  <a:moveTo>
                    <a:pt x="3072" y="4985"/>
                  </a:moveTo>
                  <a:cubicBezTo>
                    <a:pt x="3226" y="4985"/>
                    <a:pt x="3350" y="5110"/>
                    <a:pt x="3350" y="5263"/>
                  </a:cubicBezTo>
                  <a:cubicBezTo>
                    <a:pt x="3350" y="5415"/>
                    <a:pt x="3226" y="5539"/>
                    <a:pt x="3072" y="5539"/>
                  </a:cubicBezTo>
                  <a:cubicBezTo>
                    <a:pt x="2920" y="5539"/>
                    <a:pt x="2796" y="5415"/>
                    <a:pt x="2796" y="5263"/>
                  </a:cubicBezTo>
                  <a:cubicBezTo>
                    <a:pt x="2796" y="5110"/>
                    <a:pt x="2920" y="4985"/>
                    <a:pt x="3072" y="4985"/>
                  </a:cubicBezTo>
                  <a:close/>
                  <a:moveTo>
                    <a:pt x="3072" y="6093"/>
                  </a:moveTo>
                  <a:cubicBezTo>
                    <a:pt x="3226" y="6093"/>
                    <a:pt x="3350" y="6217"/>
                    <a:pt x="3350" y="6371"/>
                  </a:cubicBezTo>
                  <a:cubicBezTo>
                    <a:pt x="3350" y="6523"/>
                    <a:pt x="3226" y="6647"/>
                    <a:pt x="3072" y="6647"/>
                  </a:cubicBezTo>
                  <a:cubicBezTo>
                    <a:pt x="2920" y="6647"/>
                    <a:pt x="2796" y="6523"/>
                    <a:pt x="2796" y="6371"/>
                  </a:cubicBezTo>
                  <a:cubicBezTo>
                    <a:pt x="2796" y="6217"/>
                    <a:pt x="2920" y="6093"/>
                    <a:pt x="3072" y="6093"/>
                  </a:cubicBezTo>
                  <a:close/>
                  <a:moveTo>
                    <a:pt x="1411" y="1"/>
                  </a:moveTo>
                  <a:cubicBezTo>
                    <a:pt x="1248" y="1"/>
                    <a:pt x="1120" y="142"/>
                    <a:pt x="1136" y="305"/>
                  </a:cubicBezTo>
                  <a:lnTo>
                    <a:pt x="1490" y="3857"/>
                  </a:lnTo>
                  <a:cubicBezTo>
                    <a:pt x="1533" y="4278"/>
                    <a:pt x="1195" y="4593"/>
                    <a:pt x="826" y="4593"/>
                  </a:cubicBezTo>
                  <a:cubicBezTo>
                    <a:pt x="702" y="4593"/>
                    <a:pt x="575" y="4558"/>
                    <a:pt x="457" y="4479"/>
                  </a:cubicBezTo>
                  <a:cubicBezTo>
                    <a:pt x="408" y="4446"/>
                    <a:pt x="355" y="4432"/>
                    <a:pt x="304" y="4432"/>
                  </a:cubicBezTo>
                  <a:cubicBezTo>
                    <a:pt x="145" y="4432"/>
                    <a:pt x="1" y="4574"/>
                    <a:pt x="30" y="4754"/>
                  </a:cubicBezTo>
                  <a:lnTo>
                    <a:pt x="584" y="8114"/>
                  </a:lnTo>
                  <a:cubicBezTo>
                    <a:pt x="597" y="8190"/>
                    <a:pt x="640" y="8257"/>
                    <a:pt x="703" y="8300"/>
                  </a:cubicBezTo>
                  <a:lnTo>
                    <a:pt x="2365" y="9407"/>
                  </a:lnTo>
                  <a:cubicBezTo>
                    <a:pt x="2411" y="9439"/>
                    <a:pt x="2465" y="9454"/>
                    <a:pt x="2518" y="9454"/>
                  </a:cubicBezTo>
                  <a:cubicBezTo>
                    <a:pt x="2572" y="9454"/>
                    <a:pt x="2626" y="9439"/>
                    <a:pt x="2672" y="9407"/>
                  </a:cubicBezTo>
                  <a:lnTo>
                    <a:pt x="3904" y="8586"/>
                  </a:lnTo>
                  <a:lnTo>
                    <a:pt x="3904" y="4774"/>
                  </a:lnTo>
                  <a:cubicBezTo>
                    <a:pt x="3836" y="4640"/>
                    <a:pt x="1609" y="184"/>
                    <a:pt x="1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8187438" y="3641070"/>
              <a:ext cx="91696" cy="261427"/>
            </a:xfrm>
            <a:custGeom>
              <a:avLst/>
              <a:gdLst/>
              <a:ahLst/>
              <a:cxnLst/>
              <a:rect l="l" t="t" r="r" b="b"/>
              <a:pathLst>
                <a:path w="3316" h="9454" extrusionOk="0">
                  <a:moveTo>
                    <a:pt x="1801" y="1"/>
                  </a:moveTo>
                  <a:lnTo>
                    <a:pt x="0" y="3602"/>
                  </a:lnTo>
                  <a:lnTo>
                    <a:pt x="492" y="4585"/>
                  </a:lnTo>
                  <a:cubicBezTo>
                    <a:pt x="511" y="4624"/>
                    <a:pt x="522" y="4666"/>
                    <a:pt x="522" y="4709"/>
                  </a:cubicBezTo>
                  <a:lnTo>
                    <a:pt x="522" y="9325"/>
                  </a:lnTo>
                  <a:lnTo>
                    <a:pt x="644" y="9407"/>
                  </a:lnTo>
                  <a:cubicBezTo>
                    <a:pt x="691" y="9439"/>
                    <a:pt x="744" y="9454"/>
                    <a:pt x="798" y="9454"/>
                  </a:cubicBezTo>
                  <a:cubicBezTo>
                    <a:pt x="851" y="9454"/>
                    <a:pt x="905" y="9439"/>
                    <a:pt x="952" y="9407"/>
                  </a:cubicBezTo>
                  <a:lnTo>
                    <a:pt x="2613" y="8300"/>
                  </a:lnTo>
                  <a:cubicBezTo>
                    <a:pt x="2678" y="8257"/>
                    <a:pt x="2721" y="8189"/>
                    <a:pt x="2733" y="8114"/>
                  </a:cubicBezTo>
                  <a:lnTo>
                    <a:pt x="3287" y="4754"/>
                  </a:lnTo>
                  <a:cubicBezTo>
                    <a:pt x="3315" y="4579"/>
                    <a:pt x="3178" y="4432"/>
                    <a:pt x="3015" y="4432"/>
                  </a:cubicBezTo>
                  <a:cubicBezTo>
                    <a:pt x="2986" y="4432"/>
                    <a:pt x="2956" y="4436"/>
                    <a:pt x="2926" y="4446"/>
                  </a:cubicBezTo>
                  <a:cubicBezTo>
                    <a:pt x="2836" y="4477"/>
                    <a:pt x="2745" y="4491"/>
                    <a:pt x="2657" y="4491"/>
                  </a:cubicBezTo>
                  <a:cubicBezTo>
                    <a:pt x="2176" y="4491"/>
                    <a:pt x="1764" y="4071"/>
                    <a:pt x="1821" y="3553"/>
                  </a:cubicBezTo>
                  <a:lnTo>
                    <a:pt x="2182" y="309"/>
                  </a:lnTo>
                  <a:cubicBezTo>
                    <a:pt x="2200" y="144"/>
                    <a:pt x="2071" y="1"/>
                    <a:pt x="1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60"/>
          <p:cNvGrpSpPr/>
          <p:nvPr/>
        </p:nvGrpSpPr>
        <p:grpSpPr>
          <a:xfrm>
            <a:off x="5726718" y="3255658"/>
            <a:ext cx="435761" cy="443744"/>
            <a:chOff x="7655264" y="4072948"/>
            <a:chExt cx="256753" cy="261455"/>
          </a:xfrm>
        </p:grpSpPr>
        <p:sp>
          <p:nvSpPr>
            <p:cNvPr id="1170" name="Google Shape;1170;p60"/>
            <p:cNvSpPr/>
            <p:nvPr/>
          </p:nvSpPr>
          <p:spPr>
            <a:xfrm>
              <a:off x="7761394" y="4072948"/>
              <a:ext cx="44521" cy="22233"/>
            </a:xfrm>
            <a:custGeom>
              <a:avLst/>
              <a:gdLst/>
              <a:ahLst/>
              <a:cxnLst/>
              <a:rect l="l" t="t" r="r" b="b"/>
              <a:pathLst>
                <a:path w="1610" h="804" extrusionOk="0">
                  <a:moveTo>
                    <a:pt x="1" y="0"/>
                  </a:moveTo>
                  <a:lnTo>
                    <a:pt x="804" y="804"/>
                  </a:lnTo>
                  <a:lnTo>
                    <a:pt x="1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7655264" y="4186517"/>
              <a:ext cx="256753" cy="40207"/>
            </a:xfrm>
            <a:custGeom>
              <a:avLst/>
              <a:gdLst/>
              <a:ahLst/>
              <a:cxnLst/>
              <a:rect l="l" t="t" r="r" b="b"/>
              <a:pathLst>
                <a:path w="9285" h="1454" extrusionOk="0">
                  <a:moveTo>
                    <a:pt x="913" y="1"/>
                  </a:moveTo>
                  <a:lnTo>
                    <a:pt x="240" y="170"/>
                  </a:lnTo>
                  <a:lnTo>
                    <a:pt x="0" y="1092"/>
                  </a:lnTo>
                  <a:lnTo>
                    <a:pt x="980" y="847"/>
                  </a:lnTo>
                  <a:lnTo>
                    <a:pt x="2179" y="1454"/>
                  </a:lnTo>
                  <a:lnTo>
                    <a:pt x="3411" y="829"/>
                  </a:lnTo>
                  <a:lnTo>
                    <a:pt x="4642" y="1454"/>
                  </a:lnTo>
                  <a:lnTo>
                    <a:pt x="5874" y="829"/>
                  </a:lnTo>
                  <a:lnTo>
                    <a:pt x="7108" y="1454"/>
                  </a:lnTo>
                  <a:lnTo>
                    <a:pt x="8307" y="847"/>
                  </a:lnTo>
                  <a:lnTo>
                    <a:pt x="9285" y="1092"/>
                  </a:lnTo>
                  <a:lnTo>
                    <a:pt x="9045" y="170"/>
                  </a:lnTo>
                  <a:lnTo>
                    <a:pt x="8372" y="1"/>
                  </a:lnTo>
                  <a:lnTo>
                    <a:pt x="7108" y="642"/>
                  </a:lnTo>
                  <a:lnTo>
                    <a:pt x="5874" y="18"/>
                  </a:lnTo>
                  <a:lnTo>
                    <a:pt x="4642" y="642"/>
                  </a:lnTo>
                  <a:lnTo>
                    <a:pt x="3411" y="18"/>
                  </a:lnTo>
                  <a:lnTo>
                    <a:pt x="2179" y="642"/>
                  </a:lnTo>
                  <a:lnTo>
                    <a:pt x="9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7730451" y="4074829"/>
              <a:ext cx="106407" cy="62218"/>
            </a:xfrm>
            <a:custGeom>
              <a:avLst/>
              <a:gdLst/>
              <a:ahLst/>
              <a:cxnLst/>
              <a:rect l="l" t="t" r="r" b="b"/>
              <a:pathLst>
                <a:path w="3848" h="2250" extrusionOk="0">
                  <a:moveTo>
                    <a:pt x="402" y="0"/>
                  </a:moveTo>
                  <a:lnTo>
                    <a:pt x="229" y="58"/>
                  </a:lnTo>
                  <a:lnTo>
                    <a:pt x="0" y="415"/>
                  </a:lnTo>
                  <a:lnTo>
                    <a:pt x="432" y="922"/>
                  </a:lnTo>
                  <a:lnTo>
                    <a:pt x="383" y="1557"/>
                  </a:lnTo>
                  <a:lnTo>
                    <a:pt x="1002" y="1706"/>
                  </a:lnTo>
                  <a:lnTo>
                    <a:pt x="1336" y="2250"/>
                  </a:lnTo>
                  <a:lnTo>
                    <a:pt x="1923" y="2006"/>
                  </a:lnTo>
                  <a:lnTo>
                    <a:pt x="2513" y="2250"/>
                  </a:lnTo>
                  <a:lnTo>
                    <a:pt x="2845" y="1706"/>
                  </a:lnTo>
                  <a:lnTo>
                    <a:pt x="3465" y="1557"/>
                  </a:lnTo>
                  <a:lnTo>
                    <a:pt x="3417" y="922"/>
                  </a:lnTo>
                  <a:lnTo>
                    <a:pt x="3848" y="415"/>
                  </a:lnTo>
                  <a:lnTo>
                    <a:pt x="3618" y="58"/>
                  </a:lnTo>
                  <a:lnTo>
                    <a:pt x="3445" y="0"/>
                  </a:lnTo>
                  <a:lnTo>
                    <a:pt x="1923" y="1518"/>
                  </a:lnTo>
                  <a:lnTo>
                    <a:pt x="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7666297" y="4084120"/>
              <a:ext cx="234742" cy="103006"/>
            </a:xfrm>
            <a:custGeom>
              <a:avLst/>
              <a:gdLst/>
              <a:ahLst/>
              <a:cxnLst/>
              <a:rect l="l" t="t" r="r" b="b"/>
              <a:pathLst>
                <a:path w="8489" h="3725" extrusionOk="0">
                  <a:moveTo>
                    <a:pt x="6776" y="1"/>
                  </a:moveTo>
                  <a:lnTo>
                    <a:pt x="6856" y="123"/>
                  </a:lnTo>
                  <a:lnTo>
                    <a:pt x="6305" y="772"/>
                  </a:lnTo>
                  <a:lnTo>
                    <a:pt x="6373" y="1649"/>
                  </a:lnTo>
                  <a:lnTo>
                    <a:pt x="5518" y="1856"/>
                  </a:lnTo>
                  <a:lnTo>
                    <a:pt x="5057" y="2606"/>
                  </a:lnTo>
                  <a:lnTo>
                    <a:pt x="4243" y="2269"/>
                  </a:lnTo>
                  <a:lnTo>
                    <a:pt x="3430" y="2606"/>
                  </a:lnTo>
                  <a:lnTo>
                    <a:pt x="2970" y="1856"/>
                  </a:lnTo>
                  <a:lnTo>
                    <a:pt x="2115" y="1649"/>
                  </a:lnTo>
                  <a:lnTo>
                    <a:pt x="2182" y="772"/>
                  </a:lnTo>
                  <a:lnTo>
                    <a:pt x="1631" y="125"/>
                  </a:lnTo>
                  <a:lnTo>
                    <a:pt x="1710" y="1"/>
                  </a:lnTo>
                  <a:lnTo>
                    <a:pt x="1710" y="1"/>
                  </a:lnTo>
                  <a:lnTo>
                    <a:pt x="1465" y="82"/>
                  </a:lnTo>
                  <a:cubicBezTo>
                    <a:pt x="1072" y="214"/>
                    <a:pt x="764" y="509"/>
                    <a:pt x="616" y="896"/>
                  </a:cubicBezTo>
                  <a:lnTo>
                    <a:pt x="610" y="909"/>
                  </a:lnTo>
                  <a:lnTo>
                    <a:pt x="0" y="3262"/>
                  </a:lnTo>
                  <a:lnTo>
                    <a:pt x="581" y="3117"/>
                  </a:lnTo>
                  <a:lnTo>
                    <a:pt x="1780" y="3724"/>
                  </a:lnTo>
                  <a:lnTo>
                    <a:pt x="3012" y="3100"/>
                  </a:lnTo>
                  <a:lnTo>
                    <a:pt x="4243" y="3724"/>
                  </a:lnTo>
                  <a:lnTo>
                    <a:pt x="5477" y="3100"/>
                  </a:lnTo>
                  <a:lnTo>
                    <a:pt x="6709" y="3724"/>
                  </a:lnTo>
                  <a:lnTo>
                    <a:pt x="7908" y="3117"/>
                  </a:lnTo>
                  <a:lnTo>
                    <a:pt x="8488" y="3262"/>
                  </a:lnTo>
                  <a:lnTo>
                    <a:pt x="8488" y="3262"/>
                  </a:lnTo>
                  <a:lnTo>
                    <a:pt x="7881" y="924"/>
                  </a:lnTo>
                  <a:lnTo>
                    <a:pt x="7878" y="909"/>
                  </a:lnTo>
                  <a:lnTo>
                    <a:pt x="7872" y="894"/>
                  </a:lnTo>
                  <a:cubicBezTo>
                    <a:pt x="7725" y="509"/>
                    <a:pt x="7415" y="214"/>
                    <a:pt x="7023" y="82"/>
                  </a:cubicBezTo>
                  <a:lnTo>
                    <a:pt x="6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7662149" y="4226171"/>
              <a:ext cx="243010" cy="108232"/>
            </a:xfrm>
            <a:custGeom>
              <a:avLst/>
              <a:gdLst/>
              <a:ahLst/>
              <a:cxnLst/>
              <a:rect l="l" t="t" r="r" b="b"/>
              <a:pathLst>
                <a:path w="8788" h="3914" extrusionOk="0">
                  <a:moveTo>
                    <a:pt x="664" y="1"/>
                  </a:moveTo>
                  <a:lnTo>
                    <a:pt x="1" y="168"/>
                  </a:lnTo>
                  <a:lnTo>
                    <a:pt x="304" y="386"/>
                  </a:lnTo>
                  <a:lnTo>
                    <a:pt x="304" y="1453"/>
                  </a:lnTo>
                  <a:lnTo>
                    <a:pt x="858" y="1453"/>
                  </a:lnTo>
                  <a:lnTo>
                    <a:pt x="858" y="786"/>
                  </a:lnTo>
                  <a:lnTo>
                    <a:pt x="1575" y="1305"/>
                  </a:lnTo>
                  <a:lnTo>
                    <a:pt x="1575" y="2373"/>
                  </a:lnTo>
                  <a:lnTo>
                    <a:pt x="2129" y="2373"/>
                  </a:lnTo>
                  <a:lnTo>
                    <a:pt x="2129" y="1705"/>
                  </a:lnTo>
                  <a:lnTo>
                    <a:pt x="2846" y="2224"/>
                  </a:lnTo>
                  <a:lnTo>
                    <a:pt x="2846" y="3290"/>
                  </a:lnTo>
                  <a:lnTo>
                    <a:pt x="3399" y="3290"/>
                  </a:lnTo>
                  <a:lnTo>
                    <a:pt x="3399" y="2624"/>
                  </a:lnTo>
                  <a:lnTo>
                    <a:pt x="4117" y="3142"/>
                  </a:lnTo>
                  <a:lnTo>
                    <a:pt x="4117" y="3913"/>
                  </a:lnTo>
                  <a:lnTo>
                    <a:pt x="4671" y="3913"/>
                  </a:lnTo>
                  <a:lnTo>
                    <a:pt x="4671" y="3142"/>
                  </a:lnTo>
                  <a:lnTo>
                    <a:pt x="5389" y="2624"/>
                  </a:lnTo>
                  <a:lnTo>
                    <a:pt x="5389" y="3290"/>
                  </a:lnTo>
                  <a:lnTo>
                    <a:pt x="5943" y="3290"/>
                  </a:lnTo>
                  <a:lnTo>
                    <a:pt x="5943" y="2224"/>
                  </a:lnTo>
                  <a:lnTo>
                    <a:pt x="6661" y="1705"/>
                  </a:lnTo>
                  <a:lnTo>
                    <a:pt x="6661" y="2373"/>
                  </a:lnTo>
                  <a:lnTo>
                    <a:pt x="7214" y="2373"/>
                  </a:lnTo>
                  <a:lnTo>
                    <a:pt x="7214" y="1305"/>
                  </a:lnTo>
                  <a:lnTo>
                    <a:pt x="7931" y="786"/>
                  </a:lnTo>
                  <a:lnTo>
                    <a:pt x="7931" y="1453"/>
                  </a:lnTo>
                  <a:lnTo>
                    <a:pt x="8485" y="1453"/>
                  </a:lnTo>
                  <a:lnTo>
                    <a:pt x="8485" y="386"/>
                  </a:lnTo>
                  <a:lnTo>
                    <a:pt x="8787" y="168"/>
                  </a:lnTo>
                  <a:lnTo>
                    <a:pt x="8123" y="1"/>
                  </a:lnTo>
                  <a:lnTo>
                    <a:pt x="6859" y="642"/>
                  </a:lnTo>
                  <a:lnTo>
                    <a:pt x="5627" y="17"/>
                  </a:lnTo>
                  <a:lnTo>
                    <a:pt x="4393" y="642"/>
                  </a:lnTo>
                  <a:lnTo>
                    <a:pt x="3162" y="17"/>
                  </a:lnTo>
                  <a:lnTo>
                    <a:pt x="1930" y="642"/>
                  </a:lnTo>
                  <a:lnTo>
                    <a:pt x="6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60"/>
          <p:cNvGrpSpPr/>
          <p:nvPr/>
        </p:nvGrpSpPr>
        <p:grpSpPr>
          <a:xfrm>
            <a:off x="2899767" y="3255611"/>
            <a:ext cx="382379" cy="378442"/>
            <a:chOff x="5266466" y="3548074"/>
            <a:chExt cx="264165" cy="261427"/>
          </a:xfrm>
        </p:grpSpPr>
        <p:sp>
          <p:nvSpPr>
            <p:cNvPr id="1176" name="Google Shape;1176;p60"/>
            <p:cNvSpPr/>
            <p:nvPr/>
          </p:nvSpPr>
          <p:spPr>
            <a:xfrm>
              <a:off x="5366541" y="3624727"/>
              <a:ext cx="164090" cy="184774"/>
            </a:xfrm>
            <a:custGeom>
              <a:avLst/>
              <a:gdLst/>
              <a:ahLst/>
              <a:cxnLst/>
              <a:rect l="l" t="t" r="r" b="b"/>
              <a:pathLst>
                <a:path w="5934" h="6682" extrusionOk="0">
                  <a:moveTo>
                    <a:pt x="5382" y="1"/>
                  </a:moveTo>
                  <a:lnTo>
                    <a:pt x="5106" y="1931"/>
                  </a:lnTo>
                  <a:cubicBezTo>
                    <a:pt x="5081" y="2107"/>
                    <a:pt x="4997" y="2274"/>
                    <a:pt x="4871" y="2401"/>
                  </a:cubicBezTo>
                  <a:lnTo>
                    <a:pt x="1477" y="5795"/>
                  </a:lnTo>
                  <a:cubicBezTo>
                    <a:pt x="1180" y="6090"/>
                    <a:pt x="786" y="6254"/>
                    <a:pt x="367" y="6254"/>
                  </a:cubicBezTo>
                  <a:cubicBezTo>
                    <a:pt x="241" y="6254"/>
                    <a:pt x="118" y="6240"/>
                    <a:pt x="0" y="6212"/>
                  </a:cubicBezTo>
                  <a:lnTo>
                    <a:pt x="0" y="6212"/>
                  </a:lnTo>
                  <a:cubicBezTo>
                    <a:pt x="180" y="6494"/>
                    <a:pt x="497" y="6681"/>
                    <a:pt x="855" y="6681"/>
                  </a:cubicBezTo>
                  <a:lnTo>
                    <a:pt x="4917" y="6681"/>
                  </a:lnTo>
                  <a:cubicBezTo>
                    <a:pt x="5477" y="6681"/>
                    <a:pt x="5933" y="6225"/>
                    <a:pt x="5933" y="5665"/>
                  </a:cubicBezTo>
                  <a:lnTo>
                    <a:pt x="5933" y="828"/>
                  </a:lnTo>
                  <a:cubicBezTo>
                    <a:pt x="5933" y="769"/>
                    <a:pt x="5914" y="710"/>
                    <a:pt x="5877" y="663"/>
                  </a:cubicBezTo>
                  <a:lnTo>
                    <a:pt x="53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5419551" y="3659984"/>
              <a:ext cx="15347" cy="15347"/>
            </a:xfrm>
            <a:custGeom>
              <a:avLst/>
              <a:gdLst/>
              <a:ahLst/>
              <a:cxnLst/>
              <a:rect l="l" t="t" r="r" b="b"/>
              <a:pathLst>
                <a:path w="555" h="555" extrusionOk="0">
                  <a:moveTo>
                    <a:pt x="278" y="0"/>
                  </a:moveTo>
                  <a:cubicBezTo>
                    <a:pt x="124" y="0"/>
                    <a:pt x="0" y="125"/>
                    <a:pt x="0" y="277"/>
                  </a:cubicBezTo>
                  <a:cubicBezTo>
                    <a:pt x="0" y="430"/>
                    <a:pt x="124" y="554"/>
                    <a:pt x="278" y="554"/>
                  </a:cubicBezTo>
                  <a:cubicBezTo>
                    <a:pt x="430" y="554"/>
                    <a:pt x="554" y="430"/>
                    <a:pt x="554" y="277"/>
                  </a:cubicBezTo>
                  <a:cubicBezTo>
                    <a:pt x="554" y="125"/>
                    <a:pt x="430"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5332915" y="3659984"/>
              <a:ext cx="15347" cy="15347"/>
            </a:xfrm>
            <a:custGeom>
              <a:avLst/>
              <a:gdLst/>
              <a:ahLst/>
              <a:cxnLst/>
              <a:rect l="l" t="t" r="r" b="b"/>
              <a:pathLst>
                <a:path w="555" h="555" extrusionOk="0">
                  <a:moveTo>
                    <a:pt x="278" y="0"/>
                  </a:moveTo>
                  <a:cubicBezTo>
                    <a:pt x="125" y="0"/>
                    <a:pt x="1" y="125"/>
                    <a:pt x="1" y="277"/>
                  </a:cubicBezTo>
                  <a:cubicBezTo>
                    <a:pt x="1" y="430"/>
                    <a:pt x="125" y="554"/>
                    <a:pt x="278" y="554"/>
                  </a:cubicBezTo>
                  <a:cubicBezTo>
                    <a:pt x="430" y="554"/>
                    <a:pt x="555" y="430"/>
                    <a:pt x="555" y="277"/>
                  </a:cubicBezTo>
                  <a:cubicBezTo>
                    <a:pt x="555" y="125"/>
                    <a:pt x="430"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5266466" y="3548074"/>
              <a:ext cx="237286" cy="234300"/>
            </a:xfrm>
            <a:custGeom>
              <a:avLst/>
              <a:gdLst/>
              <a:ahLst/>
              <a:cxnLst/>
              <a:rect l="l" t="t" r="r" b="b"/>
              <a:pathLst>
                <a:path w="8581" h="8473" extrusionOk="0">
                  <a:moveTo>
                    <a:pt x="2681" y="3494"/>
                  </a:moveTo>
                  <a:cubicBezTo>
                    <a:pt x="3139" y="3494"/>
                    <a:pt x="3511" y="3866"/>
                    <a:pt x="3511" y="4324"/>
                  </a:cubicBezTo>
                  <a:cubicBezTo>
                    <a:pt x="3511" y="4782"/>
                    <a:pt x="3139" y="5155"/>
                    <a:pt x="2681" y="5155"/>
                  </a:cubicBezTo>
                  <a:cubicBezTo>
                    <a:pt x="2222" y="5155"/>
                    <a:pt x="1850" y="4782"/>
                    <a:pt x="1850" y="4324"/>
                  </a:cubicBezTo>
                  <a:cubicBezTo>
                    <a:pt x="1850" y="3866"/>
                    <a:pt x="2222" y="3494"/>
                    <a:pt x="2681" y="3494"/>
                  </a:cubicBezTo>
                  <a:close/>
                  <a:moveTo>
                    <a:pt x="5814" y="3494"/>
                  </a:moveTo>
                  <a:cubicBezTo>
                    <a:pt x="6272" y="3494"/>
                    <a:pt x="6644" y="3866"/>
                    <a:pt x="6644" y="4324"/>
                  </a:cubicBezTo>
                  <a:cubicBezTo>
                    <a:pt x="6644" y="4782"/>
                    <a:pt x="6272" y="5155"/>
                    <a:pt x="5814" y="5155"/>
                  </a:cubicBezTo>
                  <a:cubicBezTo>
                    <a:pt x="5356" y="5155"/>
                    <a:pt x="4982" y="4782"/>
                    <a:pt x="4982" y="4324"/>
                  </a:cubicBezTo>
                  <a:cubicBezTo>
                    <a:pt x="4982" y="3866"/>
                    <a:pt x="5356" y="3494"/>
                    <a:pt x="5814" y="3494"/>
                  </a:cubicBezTo>
                  <a:close/>
                  <a:moveTo>
                    <a:pt x="4899" y="2089"/>
                  </a:moveTo>
                  <a:cubicBezTo>
                    <a:pt x="4928" y="2089"/>
                    <a:pt x="4958" y="2094"/>
                    <a:pt x="4987" y="2104"/>
                  </a:cubicBezTo>
                  <a:cubicBezTo>
                    <a:pt x="5132" y="2151"/>
                    <a:pt x="5211" y="2308"/>
                    <a:pt x="5163" y="2454"/>
                  </a:cubicBezTo>
                  <a:lnTo>
                    <a:pt x="3857" y="6369"/>
                  </a:lnTo>
                  <a:cubicBezTo>
                    <a:pt x="3819" y="6486"/>
                    <a:pt x="3711" y="6560"/>
                    <a:pt x="3594" y="6560"/>
                  </a:cubicBezTo>
                  <a:cubicBezTo>
                    <a:pt x="3566" y="6560"/>
                    <a:pt x="3537" y="6555"/>
                    <a:pt x="3507" y="6545"/>
                  </a:cubicBezTo>
                  <a:cubicBezTo>
                    <a:pt x="3362" y="6496"/>
                    <a:pt x="3282" y="6340"/>
                    <a:pt x="3331" y="6195"/>
                  </a:cubicBezTo>
                  <a:lnTo>
                    <a:pt x="4637" y="2278"/>
                  </a:lnTo>
                  <a:cubicBezTo>
                    <a:pt x="4676" y="2163"/>
                    <a:pt x="4783" y="2089"/>
                    <a:pt x="4899" y="2089"/>
                  </a:cubicBezTo>
                  <a:close/>
                  <a:moveTo>
                    <a:pt x="6729" y="0"/>
                  </a:moveTo>
                  <a:cubicBezTo>
                    <a:pt x="6716" y="0"/>
                    <a:pt x="6702" y="1"/>
                    <a:pt x="6688" y="4"/>
                  </a:cubicBezTo>
                  <a:lnTo>
                    <a:pt x="3947" y="395"/>
                  </a:lnTo>
                  <a:cubicBezTo>
                    <a:pt x="3888" y="404"/>
                    <a:pt x="3832" y="430"/>
                    <a:pt x="3791" y="473"/>
                  </a:cubicBezTo>
                  <a:lnTo>
                    <a:pt x="396" y="3867"/>
                  </a:lnTo>
                  <a:cubicBezTo>
                    <a:pt x="1" y="4263"/>
                    <a:pt x="1" y="4907"/>
                    <a:pt x="396" y="5303"/>
                  </a:cubicBezTo>
                  <a:lnTo>
                    <a:pt x="3268" y="8176"/>
                  </a:lnTo>
                  <a:cubicBezTo>
                    <a:pt x="3466" y="8374"/>
                    <a:pt x="3726" y="8473"/>
                    <a:pt x="3986" y="8473"/>
                  </a:cubicBezTo>
                  <a:cubicBezTo>
                    <a:pt x="4245" y="8473"/>
                    <a:pt x="4507" y="8374"/>
                    <a:pt x="4705" y="8176"/>
                  </a:cubicBezTo>
                  <a:lnTo>
                    <a:pt x="8099" y="4782"/>
                  </a:lnTo>
                  <a:cubicBezTo>
                    <a:pt x="8140" y="4739"/>
                    <a:pt x="8168" y="4684"/>
                    <a:pt x="8177" y="4625"/>
                  </a:cubicBezTo>
                  <a:lnTo>
                    <a:pt x="8569" y="1882"/>
                  </a:lnTo>
                  <a:cubicBezTo>
                    <a:pt x="8580" y="1797"/>
                    <a:pt x="8552" y="1709"/>
                    <a:pt x="8490" y="1647"/>
                  </a:cubicBezTo>
                  <a:lnTo>
                    <a:pt x="7902" y="1061"/>
                  </a:lnTo>
                  <a:lnTo>
                    <a:pt x="7120" y="1844"/>
                  </a:lnTo>
                  <a:lnTo>
                    <a:pt x="7315" y="2040"/>
                  </a:lnTo>
                  <a:cubicBezTo>
                    <a:pt x="7424" y="2148"/>
                    <a:pt x="7424" y="2322"/>
                    <a:pt x="7315" y="2432"/>
                  </a:cubicBezTo>
                  <a:cubicBezTo>
                    <a:pt x="7261" y="2485"/>
                    <a:pt x="7191" y="2513"/>
                    <a:pt x="7120" y="2513"/>
                  </a:cubicBezTo>
                  <a:cubicBezTo>
                    <a:pt x="7049" y="2513"/>
                    <a:pt x="6978" y="2485"/>
                    <a:pt x="6923" y="2432"/>
                  </a:cubicBezTo>
                  <a:lnTo>
                    <a:pt x="6140" y="1647"/>
                  </a:lnTo>
                  <a:cubicBezTo>
                    <a:pt x="6031" y="1540"/>
                    <a:pt x="6031" y="1364"/>
                    <a:pt x="6140" y="1256"/>
                  </a:cubicBezTo>
                  <a:cubicBezTo>
                    <a:pt x="6194" y="1202"/>
                    <a:pt x="6265" y="1175"/>
                    <a:pt x="6336" y="1175"/>
                  </a:cubicBezTo>
                  <a:cubicBezTo>
                    <a:pt x="6407" y="1175"/>
                    <a:pt x="6478" y="1202"/>
                    <a:pt x="6532" y="1256"/>
                  </a:cubicBezTo>
                  <a:lnTo>
                    <a:pt x="6727" y="1452"/>
                  </a:lnTo>
                  <a:lnTo>
                    <a:pt x="7511" y="668"/>
                  </a:lnTo>
                  <a:lnTo>
                    <a:pt x="6923" y="82"/>
                  </a:lnTo>
                  <a:cubicBezTo>
                    <a:pt x="6871" y="30"/>
                    <a:pt x="6801" y="0"/>
                    <a:pt x="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5474165" y="3548074"/>
              <a:ext cx="30086" cy="29367"/>
            </a:xfrm>
            <a:custGeom>
              <a:avLst/>
              <a:gdLst/>
              <a:ahLst/>
              <a:cxnLst/>
              <a:rect l="l" t="t" r="r" b="b"/>
              <a:pathLst>
                <a:path w="1088" h="1062" extrusionOk="0">
                  <a:moveTo>
                    <a:pt x="783" y="1"/>
                  </a:moveTo>
                  <a:cubicBezTo>
                    <a:pt x="712" y="1"/>
                    <a:pt x="642" y="28"/>
                    <a:pt x="588" y="82"/>
                  </a:cubicBezTo>
                  <a:lnTo>
                    <a:pt x="0" y="670"/>
                  </a:lnTo>
                  <a:lnTo>
                    <a:pt x="391" y="1061"/>
                  </a:lnTo>
                  <a:lnTo>
                    <a:pt x="979" y="473"/>
                  </a:lnTo>
                  <a:cubicBezTo>
                    <a:pt x="1087" y="365"/>
                    <a:pt x="1087" y="190"/>
                    <a:pt x="979" y="82"/>
                  </a:cubicBezTo>
                  <a:cubicBezTo>
                    <a:pt x="925" y="28"/>
                    <a:pt x="854"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5A25AB6-18ED-0301-32D3-7E68867E4922}"/>
              </a:ext>
            </a:extLst>
          </p:cNvPr>
          <p:cNvSpPr>
            <a:spLocks noGrp="1"/>
          </p:cNvSpPr>
          <p:nvPr>
            <p:ph type="title" idx="8"/>
          </p:nvPr>
        </p:nvSpPr>
        <p:spPr>
          <a:xfrm>
            <a:off x="3520475" y="2306066"/>
            <a:ext cx="2103000" cy="492000"/>
          </a:xfrm>
        </p:spPr>
        <p:txBody>
          <a:bodyPr anchor="ctr"/>
          <a:lstStyle/>
          <a:p>
            <a:pPr lvl="0"/>
            <a:r>
              <a:rPr lang="en-US" sz="1200"/>
              <a:t>unique identifier of customer (foreign key)</a:t>
            </a:r>
          </a:p>
        </p:txBody>
      </p:sp>
      <p:sp>
        <p:nvSpPr>
          <p:cNvPr id="5" name="Title 4">
            <a:extLst>
              <a:ext uri="{FF2B5EF4-FFF2-40B4-BE49-F238E27FC236}">
                <a16:creationId xmlns:a16="http://schemas.microsoft.com/office/drawing/2014/main" id="{78D504CF-6549-FAFA-5F7C-8B4C920B7F68}"/>
              </a:ext>
            </a:extLst>
          </p:cNvPr>
          <p:cNvSpPr>
            <a:spLocks noGrp="1"/>
          </p:cNvSpPr>
          <p:nvPr>
            <p:ph type="title" idx="8"/>
          </p:nvPr>
        </p:nvSpPr>
        <p:spPr>
          <a:xfrm>
            <a:off x="6327813" y="2304828"/>
            <a:ext cx="2103000" cy="489900"/>
          </a:xfrm>
        </p:spPr>
        <p:txBody>
          <a:bodyPr anchor="ctr"/>
          <a:lstStyle/>
          <a:p>
            <a:pPr lvl="0"/>
            <a:r>
              <a:rPr lang="en-US" sz="1200"/>
              <a:t>unique identifier of article (foreign key)</a:t>
            </a:r>
          </a:p>
        </p:txBody>
      </p:sp>
      <p:sp>
        <p:nvSpPr>
          <p:cNvPr id="7" name="Title 6">
            <a:extLst>
              <a:ext uri="{FF2B5EF4-FFF2-40B4-BE49-F238E27FC236}">
                <a16:creationId xmlns:a16="http://schemas.microsoft.com/office/drawing/2014/main" id="{C04DC49E-846A-FF96-CFF5-C9187F7BE174}"/>
              </a:ext>
            </a:extLst>
          </p:cNvPr>
          <p:cNvSpPr>
            <a:spLocks noGrp="1"/>
          </p:cNvSpPr>
          <p:nvPr>
            <p:ph type="title" idx="8"/>
          </p:nvPr>
        </p:nvSpPr>
        <p:spPr>
          <a:xfrm>
            <a:off x="2039436" y="3978455"/>
            <a:ext cx="2103000" cy="492000"/>
          </a:xfrm>
        </p:spPr>
        <p:txBody>
          <a:bodyPr anchor="ctr"/>
          <a:lstStyle/>
          <a:p>
            <a:r>
              <a:rPr lang="en-US" sz="1200"/>
              <a:t>price of purchases</a:t>
            </a:r>
          </a:p>
        </p:txBody>
      </p:sp>
      <p:sp>
        <p:nvSpPr>
          <p:cNvPr id="9" name="Title 8">
            <a:extLst>
              <a:ext uri="{FF2B5EF4-FFF2-40B4-BE49-F238E27FC236}">
                <a16:creationId xmlns:a16="http://schemas.microsoft.com/office/drawing/2014/main" id="{4DBDC62B-B8C4-503E-B8E4-649E063563A9}"/>
              </a:ext>
            </a:extLst>
          </p:cNvPr>
          <p:cNvSpPr>
            <a:spLocks noGrp="1"/>
          </p:cNvSpPr>
          <p:nvPr>
            <p:ph type="title" idx="8"/>
          </p:nvPr>
        </p:nvSpPr>
        <p:spPr>
          <a:xfrm>
            <a:off x="4893128" y="3977217"/>
            <a:ext cx="2103000" cy="489900"/>
          </a:xfrm>
        </p:spPr>
        <p:txBody>
          <a:bodyPr anchor="ctr"/>
          <a:lstStyle/>
          <a:p>
            <a:r>
              <a:rPr lang="en-US" sz="1200"/>
              <a:t>1 or 2 (channel in which purchases are made)</a:t>
            </a:r>
          </a:p>
        </p:txBody>
      </p:sp>
    </p:spTree>
    <p:extLst>
      <p:ext uri="{BB962C8B-B14F-4D97-AF65-F5344CB8AC3E}">
        <p14:creationId xmlns:p14="http://schemas.microsoft.com/office/powerpoint/2010/main" val="3991609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349BCBE-001A-5CE7-C48D-74613A57FFD0}"/>
              </a:ext>
            </a:extLst>
          </p:cNvPr>
          <p:cNvSpPr>
            <a:spLocks noGrp="1"/>
          </p:cNvSpPr>
          <p:nvPr>
            <p:ph type="title"/>
          </p:nvPr>
        </p:nvSpPr>
        <p:spPr/>
        <p:txBody>
          <a:bodyPr/>
          <a:lstStyle/>
          <a:p>
            <a:r>
              <a:rPr lang="en-US"/>
              <a:t>PRICE SPREAD OF ALL TRANSACTIONS</a:t>
            </a:r>
          </a:p>
        </p:txBody>
      </p:sp>
      <p:sp>
        <p:nvSpPr>
          <p:cNvPr id="23" name="Title 22">
            <a:extLst>
              <a:ext uri="{FF2B5EF4-FFF2-40B4-BE49-F238E27FC236}">
                <a16:creationId xmlns:a16="http://schemas.microsoft.com/office/drawing/2014/main" id="{B0E3D314-FB48-4B4F-9DA9-66164F94B18A}"/>
              </a:ext>
            </a:extLst>
          </p:cNvPr>
          <p:cNvSpPr>
            <a:spLocks noGrp="1"/>
          </p:cNvSpPr>
          <p:nvPr>
            <p:ph type="title" idx="3"/>
          </p:nvPr>
        </p:nvSpPr>
        <p:spPr>
          <a:xfrm>
            <a:off x="4890003" y="3026110"/>
            <a:ext cx="3782598" cy="1577890"/>
          </a:xfrm>
        </p:spPr>
        <p:txBody>
          <a:bodyPr anchor="ctr"/>
          <a:lstStyle/>
          <a:p>
            <a:pPr algn="l"/>
            <a:r>
              <a:rPr lang="en-US"/>
              <a:t>Using a 2D Kernel Density Estimation plot, we can clearly see the spread of prices for all the transactions. </a:t>
            </a:r>
            <a:br>
              <a:rPr lang="en-US"/>
            </a:br>
            <a:br>
              <a:rPr lang="en-US"/>
            </a:br>
            <a:r>
              <a:rPr lang="en-US"/>
              <a:t>We observe that most transactions have a price quantum of about 0.02-0.03. This applies for both sales channels</a:t>
            </a:r>
            <a:endParaRPr lang="en-SG"/>
          </a:p>
        </p:txBody>
      </p:sp>
      <p:pic>
        <p:nvPicPr>
          <p:cNvPr id="29" name="Picture 28">
            <a:extLst>
              <a:ext uri="{FF2B5EF4-FFF2-40B4-BE49-F238E27FC236}">
                <a16:creationId xmlns:a16="http://schemas.microsoft.com/office/drawing/2014/main" id="{631D0187-8F27-4866-B93F-E91A04286602}"/>
              </a:ext>
            </a:extLst>
          </p:cNvPr>
          <p:cNvPicPr>
            <a:picLocks noChangeAspect="1"/>
          </p:cNvPicPr>
          <p:nvPr/>
        </p:nvPicPr>
        <p:blipFill>
          <a:blip r:embed="rId3"/>
          <a:stretch>
            <a:fillRect/>
          </a:stretch>
        </p:blipFill>
        <p:spPr>
          <a:xfrm>
            <a:off x="713225" y="1123149"/>
            <a:ext cx="5754520" cy="1813712"/>
          </a:xfrm>
          <a:prstGeom prst="rect">
            <a:avLst/>
          </a:prstGeom>
        </p:spPr>
      </p:pic>
      <p:pic>
        <p:nvPicPr>
          <p:cNvPr id="31" name="Picture 30">
            <a:extLst>
              <a:ext uri="{FF2B5EF4-FFF2-40B4-BE49-F238E27FC236}">
                <a16:creationId xmlns:a16="http://schemas.microsoft.com/office/drawing/2014/main" id="{22D6B9CC-67E7-49C9-AF4B-5BC042A6DE0A}"/>
              </a:ext>
            </a:extLst>
          </p:cNvPr>
          <p:cNvPicPr>
            <a:picLocks noChangeAspect="1"/>
          </p:cNvPicPr>
          <p:nvPr/>
        </p:nvPicPr>
        <p:blipFill>
          <a:blip r:embed="rId4"/>
          <a:stretch>
            <a:fillRect/>
          </a:stretch>
        </p:blipFill>
        <p:spPr>
          <a:xfrm>
            <a:off x="713225" y="3026110"/>
            <a:ext cx="4009729" cy="1691990"/>
          </a:xfrm>
          <a:prstGeom prst="rect">
            <a:avLst/>
          </a:prstGeom>
        </p:spPr>
      </p:pic>
    </p:spTree>
    <p:extLst>
      <p:ext uri="{BB962C8B-B14F-4D97-AF65-F5344CB8AC3E}">
        <p14:creationId xmlns:p14="http://schemas.microsoft.com/office/powerpoint/2010/main" val="1632092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2D4D-58B2-406E-BDE0-73C116BE3AB7}"/>
              </a:ext>
            </a:extLst>
          </p:cNvPr>
          <p:cNvSpPr>
            <a:spLocks noGrp="1"/>
          </p:cNvSpPr>
          <p:nvPr>
            <p:ph type="title"/>
          </p:nvPr>
        </p:nvSpPr>
        <p:spPr/>
        <p:txBody>
          <a:bodyPr/>
          <a:lstStyle/>
          <a:p>
            <a:r>
              <a:rPr lang="en-US"/>
              <a:t>DISTRIBUTION OF TRANSACTIONS OVER TIME</a:t>
            </a:r>
            <a:endParaRPr lang="en-SG"/>
          </a:p>
        </p:txBody>
      </p:sp>
      <p:sp>
        <p:nvSpPr>
          <p:cNvPr id="4" name="Title 3">
            <a:extLst>
              <a:ext uri="{FF2B5EF4-FFF2-40B4-BE49-F238E27FC236}">
                <a16:creationId xmlns:a16="http://schemas.microsoft.com/office/drawing/2014/main" id="{08F661F8-5A27-43C4-8AD6-33562E2FF364}"/>
              </a:ext>
            </a:extLst>
          </p:cNvPr>
          <p:cNvSpPr>
            <a:spLocks noGrp="1"/>
          </p:cNvSpPr>
          <p:nvPr>
            <p:ph type="title" idx="3"/>
          </p:nvPr>
        </p:nvSpPr>
        <p:spPr>
          <a:xfrm>
            <a:off x="713138" y="3309445"/>
            <a:ext cx="7717500" cy="1705555"/>
          </a:xfrm>
        </p:spPr>
        <p:txBody>
          <a:bodyPr/>
          <a:lstStyle/>
          <a:p>
            <a:pPr algn="l"/>
            <a:r>
              <a:rPr lang="en-US"/>
              <a:t>Looking at the overall trend of number of transactions over time, we see a cyclically trend that increases and decreases almost consistently across each month. This will allow us to estimate the number of transactions that will likely take place given a specific time period. </a:t>
            </a:r>
            <a:br>
              <a:rPr lang="en-US"/>
            </a:br>
            <a:br>
              <a:rPr lang="en-US"/>
            </a:br>
            <a:r>
              <a:rPr lang="en-US"/>
              <a:t>At the same time, we see a spike in transaction in Sales Channel 2 from March to May, while there was a steep decline for Sales Channel 1. We can deduce that Sales Channel 1 could be an online channel that went offline for that period for maintenance etc. </a:t>
            </a:r>
            <a:endParaRPr lang="en-SG"/>
          </a:p>
        </p:txBody>
      </p:sp>
      <p:pic>
        <p:nvPicPr>
          <p:cNvPr id="6" name="Picture 5">
            <a:extLst>
              <a:ext uri="{FF2B5EF4-FFF2-40B4-BE49-F238E27FC236}">
                <a16:creationId xmlns:a16="http://schemas.microsoft.com/office/drawing/2014/main" id="{9FFCA2D8-033F-4B79-8BC9-37C32B8D6DFC}"/>
              </a:ext>
            </a:extLst>
          </p:cNvPr>
          <p:cNvPicPr>
            <a:picLocks noChangeAspect="1"/>
          </p:cNvPicPr>
          <p:nvPr/>
        </p:nvPicPr>
        <p:blipFill>
          <a:blip r:embed="rId2"/>
          <a:stretch>
            <a:fillRect/>
          </a:stretch>
        </p:blipFill>
        <p:spPr>
          <a:xfrm>
            <a:off x="871627" y="1150281"/>
            <a:ext cx="7400745" cy="2042784"/>
          </a:xfrm>
          <a:prstGeom prst="rect">
            <a:avLst/>
          </a:prstGeom>
        </p:spPr>
      </p:pic>
    </p:spTree>
    <p:extLst>
      <p:ext uri="{BB962C8B-B14F-4D97-AF65-F5344CB8AC3E}">
        <p14:creationId xmlns:p14="http://schemas.microsoft.com/office/powerpoint/2010/main" val="2938042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6"/>
        <p:cNvGrpSpPr/>
        <p:nvPr/>
      </p:nvGrpSpPr>
      <p:grpSpPr>
        <a:xfrm>
          <a:off x="0" y="0"/>
          <a:ext cx="0" cy="0"/>
          <a:chOff x="0" y="0"/>
          <a:chExt cx="0" cy="0"/>
        </a:xfrm>
      </p:grpSpPr>
      <p:sp>
        <p:nvSpPr>
          <p:cNvPr id="1517" name="Google Shape;1517;p70"/>
          <p:cNvSpPr txBox="1">
            <a:spLocks noGrp="1"/>
          </p:cNvSpPr>
          <p:nvPr>
            <p:ph type="title"/>
          </p:nvPr>
        </p:nvSpPr>
        <p:spPr>
          <a:xfrm>
            <a:off x="713225" y="2177075"/>
            <a:ext cx="3470100" cy="7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CUSTOMERS EDA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60"/>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CUSTOMER ATTRIBUTES</a:t>
            </a:r>
          </a:p>
        </p:txBody>
      </p:sp>
      <p:sp>
        <p:nvSpPr>
          <p:cNvPr id="1139" name="Google Shape;1139;p60"/>
          <p:cNvSpPr txBox="1">
            <a:spLocks noGrp="1"/>
          </p:cNvSpPr>
          <p:nvPr>
            <p:ph type="title" idx="2"/>
          </p:nvPr>
        </p:nvSpPr>
        <p:spPr>
          <a:xfrm>
            <a:off x="713138" y="2026975"/>
            <a:ext cx="2103000"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customer_id</a:t>
            </a:r>
            <a:endParaRPr b="1"/>
          </a:p>
        </p:txBody>
      </p:sp>
      <p:sp>
        <p:nvSpPr>
          <p:cNvPr id="1140" name="Google Shape;1140;p60"/>
          <p:cNvSpPr txBox="1">
            <a:spLocks noGrp="1"/>
          </p:cNvSpPr>
          <p:nvPr>
            <p:ph type="title" idx="3"/>
          </p:nvPr>
        </p:nvSpPr>
        <p:spPr>
          <a:xfrm>
            <a:off x="713138" y="2304828"/>
            <a:ext cx="2103000" cy="48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a:t>unique identifier of customer</a:t>
            </a:r>
          </a:p>
        </p:txBody>
      </p:sp>
      <p:sp>
        <p:nvSpPr>
          <p:cNvPr id="1141" name="Google Shape;1141;p60"/>
          <p:cNvSpPr txBox="1">
            <a:spLocks noGrp="1"/>
          </p:cNvSpPr>
          <p:nvPr>
            <p:ph type="title" idx="8"/>
          </p:nvPr>
        </p:nvSpPr>
        <p:spPr>
          <a:xfrm>
            <a:off x="2584937" y="3863881"/>
            <a:ext cx="2103000"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FN</a:t>
            </a:r>
            <a:endParaRPr b="1"/>
          </a:p>
        </p:txBody>
      </p:sp>
      <p:sp>
        <p:nvSpPr>
          <p:cNvPr id="1143" name="Google Shape;1143;p60"/>
          <p:cNvSpPr txBox="1">
            <a:spLocks noGrp="1"/>
          </p:cNvSpPr>
          <p:nvPr>
            <p:ph type="title" idx="8"/>
          </p:nvPr>
        </p:nvSpPr>
        <p:spPr>
          <a:xfrm>
            <a:off x="6327813" y="2026975"/>
            <a:ext cx="2103000"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Active</a:t>
            </a:r>
            <a:endParaRPr b="1"/>
          </a:p>
        </p:txBody>
      </p:sp>
      <p:sp>
        <p:nvSpPr>
          <p:cNvPr id="1145" name="Google Shape;1145;p60"/>
          <p:cNvSpPr txBox="1">
            <a:spLocks noGrp="1"/>
          </p:cNvSpPr>
          <p:nvPr>
            <p:ph type="title" idx="8"/>
          </p:nvPr>
        </p:nvSpPr>
        <p:spPr>
          <a:xfrm>
            <a:off x="316578" y="3828325"/>
            <a:ext cx="2103000"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club_member_status</a:t>
            </a:r>
            <a:endParaRPr b="1"/>
          </a:p>
        </p:txBody>
      </p:sp>
      <p:sp>
        <p:nvSpPr>
          <p:cNvPr id="1147" name="Google Shape;1147;p60"/>
          <p:cNvSpPr txBox="1">
            <a:spLocks noGrp="1"/>
          </p:cNvSpPr>
          <p:nvPr>
            <p:ph type="title" idx="8"/>
          </p:nvPr>
        </p:nvSpPr>
        <p:spPr>
          <a:xfrm>
            <a:off x="3541555" y="2047051"/>
            <a:ext cx="2372325" cy="2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fashion_news_frequency</a:t>
            </a:r>
            <a:endParaRPr b="1"/>
          </a:p>
        </p:txBody>
      </p:sp>
      <p:sp>
        <p:nvSpPr>
          <p:cNvPr id="1149" name="Google Shape;1149;p60"/>
          <p:cNvSpPr txBox="1">
            <a:spLocks noGrp="1"/>
          </p:cNvSpPr>
          <p:nvPr>
            <p:ph type="title" idx="8"/>
          </p:nvPr>
        </p:nvSpPr>
        <p:spPr>
          <a:xfrm>
            <a:off x="4783669" y="3828325"/>
            <a:ext cx="2103000" cy="2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age</a:t>
            </a:r>
            <a:endParaRPr b="1"/>
          </a:p>
        </p:txBody>
      </p:sp>
      <p:grpSp>
        <p:nvGrpSpPr>
          <p:cNvPr id="1151" name="Google Shape;1151;p60"/>
          <p:cNvGrpSpPr/>
          <p:nvPr/>
        </p:nvGrpSpPr>
        <p:grpSpPr>
          <a:xfrm>
            <a:off x="1146479" y="3409043"/>
            <a:ext cx="446180" cy="413049"/>
            <a:chOff x="4963255" y="3146309"/>
            <a:chExt cx="262893" cy="243371"/>
          </a:xfrm>
        </p:grpSpPr>
        <p:sp>
          <p:nvSpPr>
            <p:cNvPr id="1152" name="Google Shape;1152;p60"/>
            <p:cNvSpPr/>
            <p:nvPr/>
          </p:nvSpPr>
          <p:spPr>
            <a:xfrm>
              <a:off x="5138075" y="3359013"/>
              <a:ext cx="88073" cy="30667"/>
            </a:xfrm>
            <a:custGeom>
              <a:avLst/>
              <a:gdLst/>
              <a:ahLst/>
              <a:cxnLst/>
              <a:rect l="l" t="t" r="r" b="b"/>
              <a:pathLst>
                <a:path w="3185" h="1109" extrusionOk="0">
                  <a:moveTo>
                    <a:pt x="3153" y="782"/>
                  </a:moveTo>
                  <a:lnTo>
                    <a:pt x="3068" y="1"/>
                  </a:lnTo>
                  <a:lnTo>
                    <a:pt x="0" y="1"/>
                  </a:lnTo>
                  <a:lnTo>
                    <a:pt x="102" y="714"/>
                  </a:lnTo>
                  <a:cubicBezTo>
                    <a:pt x="120" y="843"/>
                    <a:pt x="105" y="987"/>
                    <a:pt x="64" y="1108"/>
                  </a:cubicBezTo>
                  <a:lnTo>
                    <a:pt x="2882" y="1108"/>
                  </a:lnTo>
                  <a:cubicBezTo>
                    <a:pt x="3054" y="1108"/>
                    <a:pt x="3184" y="952"/>
                    <a:pt x="3153" y="7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029455" y="3199707"/>
              <a:ext cx="191825" cy="144014"/>
            </a:xfrm>
            <a:custGeom>
              <a:avLst/>
              <a:gdLst/>
              <a:ahLst/>
              <a:cxnLst/>
              <a:rect l="l" t="t" r="r" b="b"/>
              <a:pathLst>
                <a:path w="6937" h="5208" extrusionOk="0">
                  <a:moveTo>
                    <a:pt x="6393" y="248"/>
                  </a:moveTo>
                  <a:cubicBezTo>
                    <a:pt x="6381" y="136"/>
                    <a:pt x="6266" y="0"/>
                    <a:pt x="6118" y="0"/>
                  </a:cubicBezTo>
                  <a:lnTo>
                    <a:pt x="4910" y="0"/>
                  </a:lnTo>
                  <a:lnTo>
                    <a:pt x="4910" y="1027"/>
                  </a:lnTo>
                  <a:cubicBezTo>
                    <a:pt x="4910" y="1179"/>
                    <a:pt x="4786" y="1303"/>
                    <a:pt x="4633" y="1303"/>
                  </a:cubicBezTo>
                  <a:cubicBezTo>
                    <a:pt x="4480" y="1303"/>
                    <a:pt x="4356" y="1179"/>
                    <a:pt x="4356" y="1027"/>
                  </a:cubicBezTo>
                  <a:lnTo>
                    <a:pt x="4356" y="0"/>
                  </a:lnTo>
                  <a:lnTo>
                    <a:pt x="2191" y="0"/>
                  </a:lnTo>
                  <a:lnTo>
                    <a:pt x="2191" y="1027"/>
                  </a:lnTo>
                  <a:cubicBezTo>
                    <a:pt x="2191" y="1179"/>
                    <a:pt x="2067" y="1303"/>
                    <a:pt x="1915" y="1303"/>
                  </a:cubicBezTo>
                  <a:cubicBezTo>
                    <a:pt x="1761" y="1303"/>
                    <a:pt x="1637" y="1179"/>
                    <a:pt x="1637" y="1027"/>
                  </a:cubicBezTo>
                  <a:lnTo>
                    <a:pt x="1637" y="0"/>
                  </a:lnTo>
                  <a:lnTo>
                    <a:pt x="429" y="0"/>
                  </a:lnTo>
                  <a:cubicBezTo>
                    <a:pt x="280" y="0"/>
                    <a:pt x="159" y="118"/>
                    <a:pt x="151" y="266"/>
                  </a:cubicBezTo>
                  <a:cubicBezTo>
                    <a:pt x="103" y="727"/>
                    <a:pt x="51" y="1186"/>
                    <a:pt x="1" y="1647"/>
                  </a:cubicBezTo>
                  <a:lnTo>
                    <a:pt x="2619" y="1644"/>
                  </a:lnTo>
                  <a:cubicBezTo>
                    <a:pt x="2835" y="1644"/>
                    <a:pt x="3033" y="1728"/>
                    <a:pt x="3182" y="1864"/>
                  </a:cubicBezTo>
                  <a:cubicBezTo>
                    <a:pt x="3328" y="2000"/>
                    <a:pt x="3426" y="2187"/>
                    <a:pt x="3447" y="2397"/>
                  </a:cubicBezTo>
                  <a:lnTo>
                    <a:pt x="3848" y="5208"/>
                  </a:lnTo>
                  <a:lnTo>
                    <a:pt x="6937" y="5208"/>
                  </a:lnTo>
                  <a:cubicBezTo>
                    <a:pt x="6755" y="3555"/>
                    <a:pt x="6573" y="1902"/>
                    <a:pt x="6393" y="2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074723" y="3146309"/>
              <a:ext cx="90534" cy="53425"/>
            </a:xfrm>
            <a:custGeom>
              <a:avLst/>
              <a:gdLst/>
              <a:ahLst/>
              <a:cxnLst/>
              <a:rect l="l" t="t" r="r" b="b"/>
              <a:pathLst>
                <a:path w="3274" h="1932" extrusionOk="0">
                  <a:moveTo>
                    <a:pt x="554" y="1637"/>
                  </a:moveTo>
                  <a:cubicBezTo>
                    <a:pt x="554" y="1043"/>
                    <a:pt x="1041" y="556"/>
                    <a:pt x="1637" y="556"/>
                  </a:cubicBezTo>
                  <a:cubicBezTo>
                    <a:pt x="2232" y="556"/>
                    <a:pt x="2719" y="1043"/>
                    <a:pt x="2719" y="1637"/>
                  </a:cubicBezTo>
                  <a:lnTo>
                    <a:pt x="2719" y="1931"/>
                  </a:lnTo>
                  <a:lnTo>
                    <a:pt x="3273" y="1931"/>
                  </a:lnTo>
                  <a:lnTo>
                    <a:pt x="3273" y="1637"/>
                  </a:lnTo>
                  <a:cubicBezTo>
                    <a:pt x="3273" y="738"/>
                    <a:pt x="2536" y="1"/>
                    <a:pt x="1637" y="1"/>
                  </a:cubicBezTo>
                  <a:cubicBezTo>
                    <a:pt x="736" y="1"/>
                    <a:pt x="0" y="738"/>
                    <a:pt x="0" y="1637"/>
                  </a:cubicBezTo>
                  <a:lnTo>
                    <a:pt x="0" y="1931"/>
                  </a:lnTo>
                  <a:lnTo>
                    <a:pt x="554" y="1931"/>
                  </a:lnTo>
                  <a:lnTo>
                    <a:pt x="554" y="16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4963255" y="3260459"/>
              <a:ext cx="163205" cy="129220"/>
            </a:xfrm>
            <a:custGeom>
              <a:avLst/>
              <a:gdLst/>
              <a:ahLst/>
              <a:cxnLst/>
              <a:rect l="l" t="t" r="r" b="b"/>
              <a:pathLst>
                <a:path w="5902" h="4673" extrusionOk="0">
                  <a:moveTo>
                    <a:pt x="5290" y="255"/>
                  </a:moveTo>
                  <a:cubicBezTo>
                    <a:pt x="5278" y="113"/>
                    <a:pt x="5160" y="1"/>
                    <a:pt x="5013" y="1"/>
                  </a:cubicBezTo>
                  <a:lnTo>
                    <a:pt x="893" y="1"/>
                  </a:lnTo>
                  <a:cubicBezTo>
                    <a:pt x="757" y="1"/>
                    <a:pt x="639" y="101"/>
                    <a:pt x="619" y="239"/>
                  </a:cubicBezTo>
                  <a:lnTo>
                    <a:pt x="33" y="4339"/>
                  </a:lnTo>
                  <a:cubicBezTo>
                    <a:pt x="1" y="4523"/>
                    <a:pt x="133" y="4672"/>
                    <a:pt x="303" y="4672"/>
                  </a:cubicBezTo>
                  <a:lnTo>
                    <a:pt x="5603" y="4672"/>
                  </a:lnTo>
                  <a:cubicBezTo>
                    <a:pt x="5771" y="4672"/>
                    <a:pt x="5901" y="4523"/>
                    <a:pt x="5877" y="4356"/>
                  </a:cubicBezTo>
                  <a:close/>
                  <a:moveTo>
                    <a:pt x="2953" y="2336"/>
                  </a:moveTo>
                  <a:cubicBezTo>
                    <a:pt x="2222" y="2336"/>
                    <a:pt x="1624" y="1738"/>
                    <a:pt x="1624" y="1007"/>
                  </a:cubicBezTo>
                  <a:cubicBezTo>
                    <a:pt x="1624" y="853"/>
                    <a:pt x="1748" y="729"/>
                    <a:pt x="1901" y="729"/>
                  </a:cubicBezTo>
                  <a:cubicBezTo>
                    <a:pt x="2054" y="729"/>
                    <a:pt x="2178" y="853"/>
                    <a:pt x="2178" y="1007"/>
                  </a:cubicBezTo>
                  <a:cubicBezTo>
                    <a:pt x="2178" y="1432"/>
                    <a:pt x="2528" y="1782"/>
                    <a:pt x="2953" y="1782"/>
                  </a:cubicBezTo>
                  <a:cubicBezTo>
                    <a:pt x="3380" y="1782"/>
                    <a:pt x="3728" y="1432"/>
                    <a:pt x="3728" y="1007"/>
                  </a:cubicBezTo>
                  <a:cubicBezTo>
                    <a:pt x="3728" y="853"/>
                    <a:pt x="3852" y="729"/>
                    <a:pt x="4006" y="729"/>
                  </a:cubicBezTo>
                  <a:cubicBezTo>
                    <a:pt x="4158" y="729"/>
                    <a:pt x="4282" y="853"/>
                    <a:pt x="4282" y="1007"/>
                  </a:cubicBezTo>
                  <a:cubicBezTo>
                    <a:pt x="4282" y="1738"/>
                    <a:pt x="3686" y="2336"/>
                    <a:pt x="2953" y="2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60"/>
          <p:cNvGrpSpPr/>
          <p:nvPr/>
        </p:nvGrpSpPr>
        <p:grpSpPr>
          <a:xfrm>
            <a:off x="5610624" y="3462263"/>
            <a:ext cx="443649" cy="306702"/>
            <a:chOff x="6360071" y="3204186"/>
            <a:chExt cx="261399" cy="180710"/>
          </a:xfrm>
        </p:grpSpPr>
        <p:sp>
          <p:nvSpPr>
            <p:cNvPr id="1157" name="Google Shape;1157;p60"/>
            <p:cNvSpPr/>
            <p:nvPr/>
          </p:nvSpPr>
          <p:spPr>
            <a:xfrm>
              <a:off x="6467806" y="3274894"/>
              <a:ext cx="15347" cy="33432"/>
            </a:xfrm>
            <a:custGeom>
              <a:avLst/>
              <a:gdLst/>
              <a:ahLst/>
              <a:cxnLst/>
              <a:rect l="l" t="t" r="r" b="b"/>
              <a:pathLst>
                <a:path w="555" h="1209" extrusionOk="0">
                  <a:moveTo>
                    <a:pt x="554" y="0"/>
                  </a:moveTo>
                  <a:cubicBezTo>
                    <a:pt x="111" y="300"/>
                    <a:pt x="1" y="804"/>
                    <a:pt x="1" y="1208"/>
                  </a:cubicBezTo>
                  <a:lnTo>
                    <a:pt x="554" y="1208"/>
                  </a:lnTo>
                  <a:lnTo>
                    <a:pt x="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6498445" y="3275060"/>
              <a:ext cx="15347" cy="33266"/>
            </a:xfrm>
            <a:custGeom>
              <a:avLst/>
              <a:gdLst/>
              <a:ahLst/>
              <a:cxnLst/>
              <a:rect l="l" t="t" r="r" b="b"/>
              <a:pathLst>
                <a:path w="555" h="1203" extrusionOk="0">
                  <a:moveTo>
                    <a:pt x="0" y="0"/>
                  </a:moveTo>
                  <a:lnTo>
                    <a:pt x="0" y="1202"/>
                  </a:lnTo>
                  <a:lnTo>
                    <a:pt x="554" y="1202"/>
                  </a:lnTo>
                  <a:cubicBezTo>
                    <a:pt x="554" y="648"/>
                    <a:pt x="359" y="24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6498445" y="3323618"/>
              <a:ext cx="107734" cy="61278"/>
            </a:xfrm>
            <a:custGeom>
              <a:avLst/>
              <a:gdLst/>
              <a:ahLst/>
              <a:cxnLst/>
              <a:rect l="l" t="t" r="r" b="b"/>
              <a:pathLst>
                <a:path w="3896" h="2216" extrusionOk="0">
                  <a:moveTo>
                    <a:pt x="0" y="0"/>
                  </a:moveTo>
                  <a:lnTo>
                    <a:pt x="0" y="2216"/>
                  </a:lnTo>
                  <a:lnTo>
                    <a:pt x="3895" y="2216"/>
                  </a:lnTo>
                  <a:lnTo>
                    <a:pt x="3895" y="0"/>
                  </a:lnTo>
                  <a:lnTo>
                    <a:pt x="1158" y="0"/>
                  </a:lnTo>
                  <a:cubicBezTo>
                    <a:pt x="1273" y="322"/>
                    <a:pt x="1578" y="554"/>
                    <a:pt x="1938" y="554"/>
                  </a:cubicBezTo>
                  <a:lnTo>
                    <a:pt x="1938" y="1108"/>
                  </a:lnTo>
                  <a:cubicBezTo>
                    <a:pt x="1269" y="1108"/>
                    <a:pt x="711" y="631"/>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375391" y="3323618"/>
              <a:ext cx="107706" cy="61278"/>
            </a:xfrm>
            <a:custGeom>
              <a:avLst/>
              <a:gdLst/>
              <a:ahLst/>
              <a:cxnLst/>
              <a:rect l="l" t="t" r="r" b="b"/>
              <a:pathLst>
                <a:path w="3895" h="2216" extrusionOk="0">
                  <a:moveTo>
                    <a:pt x="0" y="0"/>
                  </a:moveTo>
                  <a:lnTo>
                    <a:pt x="0" y="2216"/>
                  </a:lnTo>
                  <a:lnTo>
                    <a:pt x="3895" y="2216"/>
                  </a:lnTo>
                  <a:lnTo>
                    <a:pt x="3895" y="0"/>
                  </a:lnTo>
                  <a:lnTo>
                    <a:pt x="3313" y="0"/>
                  </a:lnTo>
                  <a:cubicBezTo>
                    <a:pt x="3185" y="631"/>
                    <a:pt x="2625" y="1108"/>
                    <a:pt x="1957" y="1108"/>
                  </a:cubicBezTo>
                  <a:lnTo>
                    <a:pt x="1957" y="554"/>
                  </a:lnTo>
                  <a:cubicBezTo>
                    <a:pt x="2318" y="554"/>
                    <a:pt x="2622" y="322"/>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360071" y="3204186"/>
              <a:ext cx="261399" cy="104139"/>
            </a:xfrm>
            <a:custGeom>
              <a:avLst/>
              <a:gdLst/>
              <a:ahLst/>
              <a:cxnLst/>
              <a:rect l="l" t="t" r="r" b="b"/>
              <a:pathLst>
                <a:path w="9453" h="3766" extrusionOk="0">
                  <a:moveTo>
                    <a:pt x="4113" y="553"/>
                  </a:moveTo>
                  <a:cubicBezTo>
                    <a:pt x="4291" y="553"/>
                    <a:pt x="4449" y="689"/>
                    <a:pt x="4449" y="885"/>
                  </a:cubicBezTo>
                  <a:lnTo>
                    <a:pt x="4449" y="1709"/>
                  </a:lnTo>
                  <a:lnTo>
                    <a:pt x="4449" y="1709"/>
                  </a:lnTo>
                  <a:lnTo>
                    <a:pt x="3874" y="1135"/>
                  </a:lnTo>
                  <a:cubicBezTo>
                    <a:pt x="3710" y="983"/>
                    <a:pt x="3741" y="681"/>
                    <a:pt x="3990" y="575"/>
                  </a:cubicBezTo>
                  <a:cubicBezTo>
                    <a:pt x="4031" y="560"/>
                    <a:pt x="4072" y="553"/>
                    <a:pt x="4113" y="553"/>
                  </a:cubicBezTo>
                  <a:close/>
                  <a:moveTo>
                    <a:pt x="5341" y="553"/>
                  </a:moveTo>
                  <a:cubicBezTo>
                    <a:pt x="5381" y="553"/>
                    <a:pt x="5423" y="560"/>
                    <a:pt x="5464" y="575"/>
                  </a:cubicBezTo>
                  <a:cubicBezTo>
                    <a:pt x="5712" y="681"/>
                    <a:pt x="5743" y="983"/>
                    <a:pt x="5580" y="1135"/>
                  </a:cubicBezTo>
                  <a:lnTo>
                    <a:pt x="5004" y="1711"/>
                  </a:lnTo>
                  <a:lnTo>
                    <a:pt x="5004" y="885"/>
                  </a:lnTo>
                  <a:cubicBezTo>
                    <a:pt x="5004" y="689"/>
                    <a:pt x="5163" y="553"/>
                    <a:pt x="5341" y="553"/>
                  </a:cubicBezTo>
                  <a:close/>
                  <a:moveTo>
                    <a:pt x="4122" y="1"/>
                  </a:moveTo>
                  <a:cubicBezTo>
                    <a:pt x="4003" y="1"/>
                    <a:pt x="3879" y="23"/>
                    <a:pt x="3758" y="71"/>
                  </a:cubicBezTo>
                  <a:cubicBezTo>
                    <a:pt x="3445" y="206"/>
                    <a:pt x="3226" y="519"/>
                    <a:pt x="3226" y="879"/>
                  </a:cubicBezTo>
                  <a:cubicBezTo>
                    <a:pt x="2863" y="879"/>
                    <a:pt x="2563" y="1096"/>
                    <a:pt x="2423" y="1433"/>
                  </a:cubicBezTo>
                  <a:cubicBezTo>
                    <a:pt x="2328" y="1662"/>
                    <a:pt x="2341" y="1898"/>
                    <a:pt x="2424" y="2104"/>
                  </a:cubicBezTo>
                  <a:lnTo>
                    <a:pt x="0" y="2104"/>
                  </a:lnTo>
                  <a:lnTo>
                    <a:pt x="0" y="3765"/>
                  </a:lnTo>
                  <a:lnTo>
                    <a:pt x="3343" y="3765"/>
                  </a:lnTo>
                  <a:cubicBezTo>
                    <a:pt x="3343" y="2717"/>
                    <a:pt x="3798" y="2448"/>
                    <a:pt x="4062" y="2104"/>
                  </a:cubicBezTo>
                  <a:lnTo>
                    <a:pt x="3242" y="2104"/>
                  </a:lnTo>
                  <a:cubicBezTo>
                    <a:pt x="3018" y="2104"/>
                    <a:pt x="2843" y="1887"/>
                    <a:pt x="2938" y="1627"/>
                  </a:cubicBezTo>
                  <a:cubicBezTo>
                    <a:pt x="2995" y="1499"/>
                    <a:pt x="3121" y="1427"/>
                    <a:pt x="3247" y="1427"/>
                  </a:cubicBezTo>
                  <a:cubicBezTo>
                    <a:pt x="3331" y="1427"/>
                    <a:pt x="3416" y="1459"/>
                    <a:pt x="3480" y="1528"/>
                  </a:cubicBezTo>
                  <a:lnTo>
                    <a:pt x="4062" y="2104"/>
                  </a:lnTo>
                  <a:lnTo>
                    <a:pt x="5391" y="2104"/>
                  </a:lnTo>
                  <a:lnTo>
                    <a:pt x="5973" y="1528"/>
                  </a:lnTo>
                  <a:cubicBezTo>
                    <a:pt x="6038" y="1459"/>
                    <a:pt x="6122" y="1427"/>
                    <a:pt x="6206" y="1427"/>
                  </a:cubicBezTo>
                  <a:cubicBezTo>
                    <a:pt x="6332" y="1427"/>
                    <a:pt x="6458" y="1499"/>
                    <a:pt x="6515" y="1627"/>
                  </a:cubicBezTo>
                  <a:cubicBezTo>
                    <a:pt x="6610" y="1887"/>
                    <a:pt x="6435" y="2104"/>
                    <a:pt x="6211" y="2104"/>
                  </a:cubicBezTo>
                  <a:lnTo>
                    <a:pt x="5391" y="2104"/>
                  </a:lnTo>
                  <a:cubicBezTo>
                    <a:pt x="5656" y="2448"/>
                    <a:pt x="6112" y="2717"/>
                    <a:pt x="6112" y="3765"/>
                  </a:cubicBezTo>
                  <a:lnTo>
                    <a:pt x="9453" y="3765"/>
                  </a:lnTo>
                  <a:lnTo>
                    <a:pt x="9453" y="2104"/>
                  </a:lnTo>
                  <a:lnTo>
                    <a:pt x="7031" y="2104"/>
                  </a:lnTo>
                  <a:cubicBezTo>
                    <a:pt x="7119" y="1888"/>
                    <a:pt x="7119" y="1649"/>
                    <a:pt x="7031" y="1433"/>
                  </a:cubicBezTo>
                  <a:cubicBezTo>
                    <a:pt x="6892" y="1096"/>
                    <a:pt x="6591" y="879"/>
                    <a:pt x="6227" y="879"/>
                  </a:cubicBezTo>
                  <a:cubicBezTo>
                    <a:pt x="6227" y="519"/>
                    <a:pt x="6010" y="206"/>
                    <a:pt x="5696" y="71"/>
                  </a:cubicBezTo>
                  <a:cubicBezTo>
                    <a:pt x="5574" y="23"/>
                    <a:pt x="5451" y="1"/>
                    <a:pt x="5332" y="1"/>
                  </a:cubicBezTo>
                  <a:cubicBezTo>
                    <a:pt x="5099" y="1"/>
                    <a:pt x="4882" y="87"/>
                    <a:pt x="4727" y="243"/>
                  </a:cubicBezTo>
                  <a:cubicBezTo>
                    <a:pt x="4571" y="87"/>
                    <a:pt x="4355" y="1"/>
                    <a:pt x="4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60"/>
          <p:cNvGrpSpPr/>
          <p:nvPr/>
        </p:nvGrpSpPr>
        <p:grpSpPr>
          <a:xfrm>
            <a:off x="7152037" y="1583493"/>
            <a:ext cx="454582" cy="443224"/>
            <a:chOff x="7693922" y="3631640"/>
            <a:chExt cx="267843" cy="261150"/>
          </a:xfrm>
        </p:grpSpPr>
        <p:sp>
          <p:nvSpPr>
            <p:cNvPr id="1163" name="Google Shape;1163;p60"/>
            <p:cNvSpPr/>
            <p:nvPr/>
          </p:nvSpPr>
          <p:spPr>
            <a:xfrm>
              <a:off x="7817529" y="3662279"/>
              <a:ext cx="144235" cy="230511"/>
            </a:xfrm>
            <a:custGeom>
              <a:avLst/>
              <a:gdLst/>
              <a:ahLst/>
              <a:cxnLst/>
              <a:rect l="l" t="t" r="r" b="b"/>
              <a:pathLst>
                <a:path w="5216" h="8336" extrusionOk="0">
                  <a:moveTo>
                    <a:pt x="2138" y="0"/>
                  </a:moveTo>
                  <a:cubicBezTo>
                    <a:pt x="1984" y="0"/>
                    <a:pt x="1860" y="124"/>
                    <a:pt x="1860" y="278"/>
                  </a:cubicBezTo>
                  <a:lnTo>
                    <a:pt x="1860" y="1307"/>
                  </a:lnTo>
                  <a:lnTo>
                    <a:pt x="2138" y="1585"/>
                  </a:lnTo>
                  <a:lnTo>
                    <a:pt x="2495" y="1226"/>
                  </a:lnTo>
                  <a:cubicBezTo>
                    <a:pt x="2549" y="1172"/>
                    <a:pt x="2620" y="1145"/>
                    <a:pt x="2691" y="1145"/>
                  </a:cubicBezTo>
                  <a:cubicBezTo>
                    <a:pt x="2762" y="1145"/>
                    <a:pt x="2832" y="1172"/>
                    <a:pt x="2886" y="1226"/>
                  </a:cubicBezTo>
                  <a:lnTo>
                    <a:pt x="3244" y="1585"/>
                  </a:lnTo>
                  <a:lnTo>
                    <a:pt x="3603" y="1226"/>
                  </a:lnTo>
                  <a:cubicBezTo>
                    <a:pt x="3657" y="1172"/>
                    <a:pt x="3728" y="1145"/>
                    <a:pt x="3798" y="1145"/>
                  </a:cubicBezTo>
                  <a:cubicBezTo>
                    <a:pt x="3869" y="1145"/>
                    <a:pt x="3940" y="1172"/>
                    <a:pt x="3994" y="1226"/>
                  </a:cubicBezTo>
                  <a:lnTo>
                    <a:pt x="4352" y="1585"/>
                  </a:lnTo>
                  <a:lnTo>
                    <a:pt x="4629" y="1307"/>
                  </a:lnTo>
                  <a:lnTo>
                    <a:pt x="4629" y="278"/>
                  </a:lnTo>
                  <a:cubicBezTo>
                    <a:pt x="4629" y="124"/>
                    <a:pt x="4505" y="0"/>
                    <a:pt x="4353" y="0"/>
                  </a:cubicBezTo>
                  <a:close/>
                  <a:moveTo>
                    <a:pt x="2691" y="1814"/>
                  </a:moveTo>
                  <a:lnTo>
                    <a:pt x="2332" y="2173"/>
                  </a:lnTo>
                  <a:cubicBezTo>
                    <a:pt x="2279" y="2227"/>
                    <a:pt x="2208" y="2254"/>
                    <a:pt x="2137" y="2254"/>
                  </a:cubicBezTo>
                  <a:cubicBezTo>
                    <a:pt x="2066" y="2254"/>
                    <a:pt x="1995" y="2227"/>
                    <a:pt x="1941" y="2173"/>
                  </a:cubicBezTo>
                  <a:lnTo>
                    <a:pt x="1860" y="2092"/>
                  </a:lnTo>
                  <a:lnTo>
                    <a:pt x="1860" y="2969"/>
                  </a:lnTo>
                  <a:lnTo>
                    <a:pt x="2138" y="3247"/>
                  </a:lnTo>
                  <a:lnTo>
                    <a:pt x="2495" y="2889"/>
                  </a:lnTo>
                  <a:cubicBezTo>
                    <a:pt x="2549" y="2835"/>
                    <a:pt x="2620" y="2807"/>
                    <a:pt x="2691" y="2807"/>
                  </a:cubicBezTo>
                  <a:cubicBezTo>
                    <a:pt x="2762" y="2807"/>
                    <a:pt x="2832" y="2835"/>
                    <a:pt x="2886" y="2889"/>
                  </a:cubicBezTo>
                  <a:lnTo>
                    <a:pt x="3245" y="3247"/>
                  </a:lnTo>
                  <a:lnTo>
                    <a:pt x="3603" y="2889"/>
                  </a:lnTo>
                  <a:cubicBezTo>
                    <a:pt x="3657" y="2835"/>
                    <a:pt x="3728" y="2807"/>
                    <a:pt x="3798" y="2807"/>
                  </a:cubicBezTo>
                  <a:cubicBezTo>
                    <a:pt x="3869" y="2807"/>
                    <a:pt x="3940" y="2835"/>
                    <a:pt x="3994" y="2889"/>
                  </a:cubicBezTo>
                  <a:lnTo>
                    <a:pt x="4353" y="3247"/>
                  </a:lnTo>
                  <a:lnTo>
                    <a:pt x="4629" y="2969"/>
                  </a:lnTo>
                  <a:lnTo>
                    <a:pt x="4629" y="2092"/>
                  </a:lnTo>
                  <a:lnTo>
                    <a:pt x="4548" y="2173"/>
                  </a:lnTo>
                  <a:cubicBezTo>
                    <a:pt x="4494" y="2227"/>
                    <a:pt x="4423" y="2254"/>
                    <a:pt x="4352" y="2254"/>
                  </a:cubicBezTo>
                  <a:cubicBezTo>
                    <a:pt x="4281" y="2254"/>
                    <a:pt x="4210" y="2227"/>
                    <a:pt x="4157" y="2173"/>
                  </a:cubicBezTo>
                  <a:lnTo>
                    <a:pt x="3799" y="1814"/>
                  </a:lnTo>
                  <a:lnTo>
                    <a:pt x="3440" y="2173"/>
                  </a:lnTo>
                  <a:cubicBezTo>
                    <a:pt x="3386" y="2227"/>
                    <a:pt x="3315" y="2254"/>
                    <a:pt x="3245" y="2254"/>
                  </a:cubicBezTo>
                  <a:cubicBezTo>
                    <a:pt x="3174" y="2254"/>
                    <a:pt x="3103" y="2227"/>
                    <a:pt x="3049" y="2173"/>
                  </a:cubicBezTo>
                  <a:lnTo>
                    <a:pt x="2691" y="1814"/>
                  </a:lnTo>
                  <a:close/>
                  <a:moveTo>
                    <a:pt x="2691" y="3476"/>
                  </a:moveTo>
                  <a:lnTo>
                    <a:pt x="2334" y="3834"/>
                  </a:lnTo>
                  <a:cubicBezTo>
                    <a:pt x="2279" y="3888"/>
                    <a:pt x="2208" y="3915"/>
                    <a:pt x="2138" y="3915"/>
                  </a:cubicBezTo>
                  <a:cubicBezTo>
                    <a:pt x="2067" y="3915"/>
                    <a:pt x="1996" y="3888"/>
                    <a:pt x="1941" y="3834"/>
                  </a:cubicBezTo>
                  <a:lnTo>
                    <a:pt x="1860" y="3753"/>
                  </a:lnTo>
                  <a:lnTo>
                    <a:pt x="1860" y="4727"/>
                  </a:lnTo>
                  <a:lnTo>
                    <a:pt x="604" y="5982"/>
                  </a:lnTo>
                  <a:cubicBezTo>
                    <a:pt x="0" y="6587"/>
                    <a:pt x="82" y="7587"/>
                    <a:pt x="780" y="8091"/>
                  </a:cubicBezTo>
                  <a:cubicBezTo>
                    <a:pt x="1009" y="8256"/>
                    <a:pt x="1282" y="8336"/>
                    <a:pt x="1557" y="8336"/>
                  </a:cubicBezTo>
                  <a:cubicBezTo>
                    <a:pt x="1934" y="8336"/>
                    <a:pt x="2317" y="8186"/>
                    <a:pt x="2604" y="7899"/>
                  </a:cubicBezTo>
                  <a:lnTo>
                    <a:pt x="3241" y="7262"/>
                  </a:lnTo>
                  <a:cubicBezTo>
                    <a:pt x="3552" y="6951"/>
                    <a:pt x="3985" y="6775"/>
                    <a:pt x="4366" y="6644"/>
                  </a:cubicBezTo>
                  <a:cubicBezTo>
                    <a:pt x="4591" y="6567"/>
                    <a:pt x="4786" y="6397"/>
                    <a:pt x="4929" y="6174"/>
                  </a:cubicBezTo>
                  <a:lnTo>
                    <a:pt x="3675" y="5548"/>
                  </a:lnTo>
                  <a:cubicBezTo>
                    <a:pt x="3538" y="5480"/>
                    <a:pt x="3483" y="5313"/>
                    <a:pt x="3551" y="5177"/>
                  </a:cubicBezTo>
                  <a:cubicBezTo>
                    <a:pt x="3599" y="5080"/>
                    <a:pt x="3697" y="5023"/>
                    <a:pt x="3799" y="5023"/>
                  </a:cubicBezTo>
                  <a:cubicBezTo>
                    <a:pt x="3841" y="5023"/>
                    <a:pt x="3883" y="5033"/>
                    <a:pt x="3923" y="5053"/>
                  </a:cubicBezTo>
                  <a:lnTo>
                    <a:pt x="5140" y="5661"/>
                  </a:lnTo>
                  <a:cubicBezTo>
                    <a:pt x="5216" y="5331"/>
                    <a:pt x="5195" y="4961"/>
                    <a:pt x="5043" y="4622"/>
                  </a:cubicBezTo>
                  <a:cubicBezTo>
                    <a:pt x="4886" y="4269"/>
                    <a:pt x="4777" y="3960"/>
                    <a:pt x="4710" y="3672"/>
                  </a:cubicBezTo>
                  <a:lnTo>
                    <a:pt x="4549" y="3834"/>
                  </a:lnTo>
                  <a:cubicBezTo>
                    <a:pt x="4495" y="3888"/>
                    <a:pt x="4424" y="3915"/>
                    <a:pt x="4353" y="3915"/>
                  </a:cubicBezTo>
                  <a:cubicBezTo>
                    <a:pt x="4282" y="3915"/>
                    <a:pt x="4211" y="3888"/>
                    <a:pt x="4157" y="3834"/>
                  </a:cubicBezTo>
                  <a:lnTo>
                    <a:pt x="3799" y="3476"/>
                  </a:lnTo>
                  <a:lnTo>
                    <a:pt x="3442" y="3834"/>
                  </a:lnTo>
                  <a:cubicBezTo>
                    <a:pt x="3387" y="3888"/>
                    <a:pt x="3316" y="3915"/>
                    <a:pt x="3245" y="3915"/>
                  </a:cubicBezTo>
                  <a:cubicBezTo>
                    <a:pt x="3174" y="3915"/>
                    <a:pt x="3103" y="3888"/>
                    <a:pt x="3049" y="3834"/>
                  </a:cubicBezTo>
                  <a:lnTo>
                    <a:pt x="2691" y="34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0"/>
            <p:cNvSpPr/>
            <p:nvPr/>
          </p:nvSpPr>
          <p:spPr>
            <a:xfrm>
              <a:off x="7693922" y="3631640"/>
              <a:ext cx="144263" cy="230539"/>
            </a:xfrm>
            <a:custGeom>
              <a:avLst/>
              <a:gdLst/>
              <a:ahLst/>
              <a:cxnLst/>
              <a:rect l="l" t="t" r="r" b="b"/>
              <a:pathLst>
                <a:path w="5217" h="8337" extrusionOk="0">
                  <a:moveTo>
                    <a:pt x="2138" y="0"/>
                  </a:moveTo>
                  <a:cubicBezTo>
                    <a:pt x="1986" y="0"/>
                    <a:pt x="1862" y="125"/>
                    <a:pt x="1862" y="278"/>
                  </a:cubicBezTo>
                  <a:lnTo>
                    <a:pt x="1862" y="1308"/>
                  </a:lnTo>
                  <a:lnTo>
                    <a:pt x="2138" y="1585"/>
                  </a:lnTo>
                  <a:lnTo>
                    <a:pt x="2497" y="1226"/>
                  </a:lnTo>
                  <a:cubicBezTo>
                    <a:pt x="2551" y="1172"/>
                    <a:pt x="2622" y="1146"/>
                    <a:pt x="2693" y="1146"/>
                  </a:cubicBezTo>
                  <a:cubicBezTo>
                    <a:pt x="2764" y="1146"/>
                    <a:pt x="2835" y="1172"/>
                    <a:pt x="2888" y="1226"/>
                  </a:cubicBezTo>
                  <a:lnTo>
                    <a:pt x="3246" y="1585"/>
                  </a:lnTo>
                  <a:lnTo>
                    <a:pt x="3603" y="1226"/>
                  </a:lnTo>
                  <a:cubicBezTo>
                    <a:pt x="3658" y="1172"/>
                    <a:pt x="3729" y="1146"/>
                    <a:pt x="3800" y="1146"/>
                  </a:cubicBezTo>
                  <a:cubicBezTo>
                    <a:pt x="3871" y="1146"/>
                    <a:pt x="3942" y="1172"/>
                    <a:pt x="3996" y="1226"/>
                  </a:cubicBezTo>
                  <a:lnTo>
                    <a:pt x="4354" y="1585"/>
                  </a:lnTo>
                  <a:lnTo>
                    <a:pt x="4631" y="1308"/>
                  </a:lnTo>
                  <a:lnTo>
                    <a:pt x="4631" y="278"/>
                  </a:lnTo>
                  <a:cubicBezTo>
                    <a:pt x="4631" y="125"/>
                    <a:pt x="4507" y="0"/>
                    <a:pt x="4354" y="0"/>
                  </a:cubicBezTo>
                  <a:close/>
                  <a:moveTo>
                    <a:pt x="2692" y="1814"/>
                  </a:moveTo>
                  <a:lnTo>
                    <a:pt x="2335" y="2173"/>
                  </a:lnTo>
                  <a:cubicBezTo>
                    <a:pt x="2281" y="2227"/>
                    <a:pt x="2210" y="2254"/>
                    <a:pt x="2139" y="2254"/>
                  </a:cubicBezTo>
                  <a:cubicBezTo>
                    <a:pt x="2068" y="2254"/>
                    <a:pt x="1997" y="2227"/>
                    <a:pt x="1943" y="2173"/>
                  </a:cubicBezTo>
                  <a:lnTo>
                    <a:pt x="1862" y="2092"/>
                  </a:lnTo>
                  <a:lnTo>
                    <a:pt x="1862" y="2969"/>
                  </a:lnTo>
                  <a:lnTo>
                    <a:pt x="2138" y="3247"/>
                  </a:lnTo>
                  <a:lnTo>
                    <a:pt x="2497" y="2888"/>
                  </a:lnTo>
                  <a:cubicBezTo>
                    <a:pt x="2551" y="2834"/>
                    <a:pt x="2622" y="2807"/>
                    <a:pt x="2693" y="2807"/>
                  </a:cubicBezTo>
                  <a:cubicBezTo>
                    <a:pt x="2764" y="2807"/>
                    <a:pt x="2835" y="2834"/>
                    <a:pt x="2888" y="2888"/>
                  </a:cubicBezTo>
                  <a:lnTo>
                    <a:pt x="3246" y="3247"/>
                  </a:lnTo>
                  <a:lnTo>
                    <a:pt x="3605" y="2888"/>
                  </a:lnTo>
                  <a:cubicBezTo>
                    <a:pt x="3659" y="2834"/>
                    <a:pt x="3730" y="2807"/>
                    <a:pt x="3801" y="2807"/>
                  </a:cubicBezTo>
                  <a:cubicBezTo>
                    <a:pt x="3871" y="2807"/>
                    <a:pt x="3942" y="2834"/>
                    <a:pt x="3996" y="2888"/>
                  </a:cubicBezTo>
                  <a:lnTo>
                    <a:pt x="4354" y="3247"/>
                  </a:lnTo>
                  <a:lnTo>
                    <a:pt x="4631" y="2969"/>
                  </a:lnTo>
                  <a:lnTo>
                    <a:pt x="4631" y="2092"/>
                  </a:lnTo>
                  <a:lnTo>
                    <a:pt x="4550" y="2173"/>
                  </a:lnTo>
                  <a:cubicBezTo>
                    <a:pt x="4496" y="2227"/>
                    <a:pt x="4425" y="2254"/>
                    <a:pt x="4354" y="2254"/>
                  </a:cubicBezTo>
                  <a:cubicBezTo>
                    <a:pt x="4284" y="2254"/>
                    <a:pt x="4213" y="2227"/>
                    <a:pt x="4159" y="2173"/>
                  </a:cubicBezTo>
                  <a:lnTo>
                    <a:pt x="3800" y="1814"/>
                  </a:lnTo>
                  <a:lnTo>
                    <a:pt x="3442" y="2173"/>
                  </a:lnTo>
                  <a:cubicBezTo>
                    <a:pt x="3388" y="2227"/>
                    <a:pt x="3318" y="2254"/>
                    <a:pt x="3247" y="2254"/>
                  </a:cubicBezTo>
                  <a:cubicBezTo>
                    <a:pt x="3176" y="2254"/>
                    <a:pt x="3105" y="2227"/>
                    <a:pt x="3051" y="2173"/>
                  </a:cubicBezTo>
                  <a:lnTo>
                    <a:pt x="2692" y="1814"/>
                  </a:lnTo>
                  <a:close/>
                  <a:moveTo>
                    <a:pt x="2692" y="3476"/>
                  </a:moveTo>
                  <a:lnTo>
                    <a:pt x="2335" y="3835"/>
                  </a:lnTo>
                  <a:cubicBezTo>
                    <a:pt x="2281" y="3889"/>
                    <a:pt x="2210" y="3916"/>
                    <a:pt x="2139" y="3916"/>
                  </a:cubicBezTo>
                  <a:cubicBezTo>
                    <a:pt x="2068" y="3916"/>
                    <a:pt x="1997" y="3889"/>
                    <a:pt x="1943" y="3835"/>
                  </a:cubicBezTo>
                  <a:lnTo>
                    <a:pt x="1862" y="3753"/>
                  </a:lnTo>
                  <a:lnTo>
                    <a:pt x="1862" y="4727"/>
                  </a:lnTo>
                  <a:lnTo>
                    <a:pt x="605" y="5982"/>
                  </a:lnTo>
                  <a:cubicBezTo>
                    <a:pt x="1" y="6588"/>
                    <a:pt x="82" y="7588"/>
                    <a:pt x="782" y="8091"/>
                  </a:cubicBezTo>
                  <a:cubicBezTo>
                    <a:pt x="1011" y="8256"/>
                    <a:pt x="1283" y="8336"/>
                    <a:pt x="1558" y="8336"/>
                  </a:cubicBezTo>
                  <a:cubicBezTo>
                    <a:pt x="1935" y="8336"/>
                    <a:pt x="2318" y="8187"/>
                    <a:pt x="2606" y="7899"/>
                  </a:cubicBezTo>
                  <a:lnTo>
                    <a:pt x="3241" y="7263"/>
                  </a:lnTo>
                  <a:cubicBezTo>
                    <a:pt x="3555" y="6951"/>
                    <a:pt x="3986" y="6775"/>
                    <a:pt x="4367" y="6644"/>
                  </a:cubicBezTo>
                  <a:cubicBezTo>
                    <a:pt x="4591" y="6567"/>
                    <a:pt x="4786" y="6397"/>
                    <a:pt x="4930" y="6174"/>
                  </a:cubicBezTo>
                  <a:lnTo>
                    <a:pt x="3677" y="5548"/>
                  </a:lnTo>
                  <a:cubicBezTo>
                    <a:pt x="3540" y="5480"/>
                    <a:pt x="3484" y="5313"/>
                    <a:pt x="3553" y="5176"/>
                  </a:cubicBezTo>
                  <a:cubicBezTo>
                    <a:pt x="3601" y="5079"/>
                    <a:pt x="3700" y="5023"/>
                    <a:pt x="3802" y="5023"/>
                  </a:cubicBezTo>
                  <a:cubicBezTo>
                    <a:pt x="3843" y="5023"/>
                    <a:pt x="3885" y="5032"/>
                    <a:pt x="3924" y="5052"/>
                  </a:cubicBezTo>
                  <a:lnTo>
                    <a:pt x="5142" y="5662"/>
                  </a:lnTo>
                  <a:cubicBezTo>
                    <a:pt x="5216" y="5331"/>
                    <a:pt x="5197" y="4962"/>
                    <a:pt x="5045" y="4620"/>
                  </a:cubicBezTo>
                  <a:cubicBezTo>
                    <a:pt x="4887" y="4269"/>
                    <a:pt x="4778" y="3959"/>
                    <a:pt x="4711" y="3672"/>
                  </a:cubicBezTo>
                  <a:lnTo>
                    <a:pt x="4550" y="3835"/>
                  </a:lnTo>
                  <a:cubicBezTo>
                    <a:pt x="4496" y="3889"/>
                    <a:pt x="4425" y="3916"/>
                    <a:pt x="4354" y="3916"/>
                  </a:cubicBezTo>
                  <a:cubicBezTo>
                    <a:pt x="4284" y="3916"/>
                    <a:pt x="4213" y="3889"/>
                    <a:pt x="4159" y="3835"/>
                  </a:cubicBezTo>
                  <a:lnTo>
                    <a:pt x="3800" y="3476"/>
                  </a:lnTo>
                  <a:lnTo>
                    <a:pt x="3442" y="3835"/>
                  </a:lnTo>
                  <a:cubicBezTo>
                    <a:pt x="3388" y="3889"/>
                    <a:pt x="3318" y="3916"/>
                    <a:pt x="3247" y="3916"/>
                  </a:cubicBezTo>
                  <a:cubicBezTo>
                    <a:pt x="3176" y="3916"/>
                    <a:pt x="3105" y="3889"/>
                    <a:pt x="3051" y="3835"/>
                  </a:cubicBezTo>
                  <a:lnTo>
                    <a:pt x="2692" y="34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60"/>
          <p:cNvGrpSpPr/>
          <p:nvPr/>
        </p:nvGrpSpPr>
        <p:grpSpPr>
          <a:xfrm>
            <a:off x="1595999" y="1583259"/>
            <a:ext cx="340350" cy="443693"/>
            <a:chOff x="8078597" y="3641070"/>
            <a:chExt cx="200536" cy="261427"/>
          </a:xfrm>
        </p:grpSpPr>
        <p:sp>
          <p:nvSpPr>
            <p:cNvPr id="1166" name="Google Shape;1166;p60"/>
            <p:cNvSpPr/>
            <p:nvPr/>
          </p:nvSpPr>
          <p:spPr>
            <a:xfrm>
              <a:off x="8146457" y="3658685"/>
              <a:ext cx="64845" cy="64845"/>
            </a:xfrm>
            <a:custGeom>
              <a:avLst/>
              <a:gdLst/>
              <a:ahLst/>
              <a:cxnLst/>
              <a:rect l="l" t="t" r="r" b="b"/>
              <a:pathLst>
                <a:path w="2345" h="2345" extrusionOk="0">
                  <a:moveTo>
                    <a:pt x="1" y="0"/>
                  </a:moveTo>
                  <a:lnTo>
                    <a:pt x="1172" y="2344"/>
                  </a:lnTo>
                  <a:lnTo>
                    <a:pt x="2345" y="0"/>
                  </a:lnTo>
                  <a:lnTo>
                    <a:pt x="2345" y="0"/>
                  </a:lnTo>
                  <a:cubicBezTo>
                    <a:pt x="1965" y="123"/>
                    <a:pt x="1568" y="184"/>
                    <a:pt x="1172" y="184"/>
                  </a:cubicBezTo>
                  <a:cubicBezTo>
                    <a:pt x="776" y="184"/>
                    <a:pt x="381" y="1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8078597" y="3641070"/>
              <a:ext cx="107955" cy="261427"/>
            </a:xfrm>
            <a:custGeom>
              <a:avLst/>
              <a:gdLst/>
              <a:ahLst/>
              <a:cxnLst/>
              <a:rect l="l" t="t" r="r" b="b"/>
              <a:pathLst>
                <a:path w="3904" h="9454" extrusionOk="0">
                  <a:moveTo>
                    <a:pt x="3072" y="4985"/>
                  </a:moveTo>
                  <a:cubicBezTo>
                    <a:pt x="3226" y="4985"/>
                    <a:pt x="3350" y="5110"/>
                    <a:pt x="3350" y="5263"/>
                  </a:cubicBezTo>
                  <a:cubicBezTo>
                    <a:pt x="3350" y="5415"/>
                    <a:pt x="3226" y="5539"/>
                    <a:pt x="3072" y="5539"/>
                  </a:cubicBezTo>
                  <a:cubicBezTo>
                    <a:pt x="2920" y="5539"/>
                    <a:pt x="2796" y="5415"/>
                    <a:pt x="2796" y="5263"/>
                  </a:cubicBezTo>
                  <a:cubicBezTo>
                    <a:pt x="2796" y="5110"/>
                    <a:pt x="2920" y="4985"/>
                    <a:pt x="3072" y="4985"/>
                  </a:cubicBezTo>
                  <a:close/>
                  <a:moveTo>
                    <a:pt x="3072" y="6093"/>
                  </a:moveTo>
                  <a:cubicBezTo>
                    <a:pt x="3226" y="6093"/>
                    <a:pt x="3350" y="6217"/>
                    <a:pt x="3350" y="6371"/>
                  </a:cubicBezTo>
                  <a:cubicBezTo>
                    <a:pt x="3350" y="6523"/>
                    <a:pt x="3226" y="6647"/>
                    <a:pt x="3072" y="6647"/>
                  </a:cubicBezTo>
                  <a:cubicBezTo>
                    <a:pt x="2920" y="6647"/>
                    <a:pt x="2796" y="6523"/>
                    <a:pt x="2796" y="6371"/>
                  </a:cubicBezTo>
                  <a:cubicBezTo>
                    <a:pt x="2796" y="6217"/>
                    <a:pt x="2920" y="6093"/>
                    <a:pt x="3072" y="6093"/>
                  </a:cubicBezTo>
                  <a:close/>
                  <a:moveTo>
                    <a:pt x="1411" y="1"/>
                  </a:moveTo>
                  <a:cubicBezTo>
                    <a:pt x="1248" y="1"/>
                    <a:pt x="1120" y="142"/>
                    <a:pt x="1136" y="305"/>
                  </a:cubicBezTo>
                  <a:lnTo>
                    <a:pt x="1490" y="3857"/>
                  </a:lnTo>
                  <a:cubicBezTo>
                    <a:pt x="1533" y="4278"/>
                    <a:pt x="1195" y="4593"/>
                    <a:pt x="826" y="4593"/>
                  </a:cubicBezTo>
                  <a:cubicBezTo>
                    <a:pt x="702" y="4593"/>
                    <a:pt x="575" y="4558"/>
                    <a:pt x="457" y="4479"/>
                  </a:cubicBezTo>
                  <a:cubicBezTo>
                    <a:pt x="408" y="4446"/>
                    <a:pt x="355" y="4432"/>
                    <a:pt x="304" y="4432"/>
                  </a:cubicBezTo>
                  <a:cubicBezTo>
                    <a:pt x="145" y="4432"/>
                    <a:pt x="1" y="4574"/>
                    <a:pt x="30" y="4754"/>
                  </a:cubicBezTo>
                  <a:lnTo>
                    <a:pt x="584" y="8114"/>
                  </a:lnTo>
                  <a:cubicBezTo>
                    <a:pt x="597" y="8190"/>
                    <a:pt x="640" y="8257"/>
                    <a:pt x="703" y="8300"/>
                  </a:cubicBezTo>
                  <a:lnTo>
                    <a:pt x="2365" y="9407"/>
                  </a:lnTo>
                  <a:cubicBezTo>
                    <a:pt x="2411" y="9439"/>
                    <a:pt x="2465" y="9454"/>
                    <a:pt x="2518" y="9454"/>
                  </a:cubicBezTo>
                  <a:cubicBezTo>
                    <a:pt x="2572" y="9454"/>
                    <a:pt x="2626" y="9439"/>
                    <a:pt x="2672" y="9407"/>
                  </a:cubicBezTo>
                  <a:lnTo>
                    <a:pt x="3904" y="8586"/>
                  </a:lnTo>
                  <a:lnTo>
                    <a:pt x="3904" y="4774"/>
                  </a:lnTo>
                  <a:cubicBezTo>
                    <a:pt x="3836" y="4640"/>
                    <a:pt x="1609" y="184"/>
                    <a:pt x="1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8187438" y="3641070"/>
              <a:ext cx="91696" cy="261427"/>
            </a:xfrm>
            <a:custGeom>
              <a:avLst/>
              <a:gdLst/>
              <a:ahLst/>
              <a:cxnLst/>
              <a:rect l="l" t="t" r="r" b="b"/>
              <a:pathLst>
                <a:path w="3316" h="9454" extrusionOk="0">
                  <a:moveTo>
                    <a:pt x="1801" y="1"/>
                  </a:moveTo>
                  <a:lnTo>
                    <a:pt x="0" y="3602"/>
                  </a:lnTo>
                  <a:lnTo>
                    <a:pt x="492" y="4585"/>
                  </a:lnTo>
                  <a:cubicBezTo>
                    <a:pt x="511" y="4624"/>
                    <a:pt x="522" y="4666"/>
                    <a:pt x="522" y="4709"/>
                  </a:cubicBezTo>
                  <a:lnTo>
                    <a:pt x="522" y="9325"/>
                  </a:lnTo>
                  <a:lnTo>
                    <a:pt x="644" y="9407"/>
                  </a:lnTo>
                  <a:cubicBezTo>
                    <a:pt x="691" y="9439"/>
                    <a:pt x="744" y="9454"/>
                    <a:pt x="798" y="9454"/>
                  </a:cubicBezTo>
                  <a:cubicBezTo>
                    <a:pt x="851" y="9454"/>
                    <a:pt x="905" y="9439"/>
                    <a:pt x="952" y="9407"/>
                  </a:cubicBezTo>
                  <a:lnTo>
                    <a:pt x="2613" y="8300"/>
                  </a:lnTo>
                  <a:cubicBezTo>
                    <a:pt x="2678" y="8257"/>
                    <a:pt x="2721" y="8189"/>
                    <a:pt x="2733" y="8114"/>
                  </a:cubicBezTo>
                  <a:lnTo>
                    <a:pt x="3287" y="4754"/>
                  </a:lnTo>
                  <a:cubicBezTo>
                    <a:pt x="3315" y="4579"/>
                    <a:pt x="3178" y="4432"/>
                    <a:pt x="3015" y="4432"/>
                  </a:cubicBezTo>
                  <a:cubicBezTo>
                    <a:pt x="2986" y="4432"/>
                    <a:pt x="2956" y="4436"/>
                    <a:pt x="2926" y="4446"/>
                  </a:cubicBezTo>
                  <a:cubicBezTo>
                    <a:pt x="2836" y="4477"/>
                    <a:pt x="2745" y="4491"/>
                    <a:pt x="2657" y="4491"/>
                  </a:cubicBezTo>
                  <a:cubicBezTo>
                    <a:pt x="2176" y="4491"/>
                    <a:pt x="1764" y="4071"/>
                    <a:pt x="1821" y="3553"/>
                  </a:cubicBezTo>
                  <a:lnTo>
                    <a:pt x="2182" y="309"/>
                  </a:lnTo>
                  <a:cubicBezTo>
                    <a:pt x="2200" y="144"/>
                    <a:pt x="2071" y="1"/>
                    <a:pt x="1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60"/>
          <p:cNvGrpSpPr/>
          <p:nvPr/>
        </p:nvGrpSpPr>
        <p:grpSpPr>
          <a:xfrm>
            <a:off x="4509821" y="1603345"/>
            <a:ext cx="435761" cy="443744"/>
            <a:chOff x="7655264" y="4072948"/>
            <a:chExt cx="256753" cy="261455"/>
          </a:xfrm>
        </p:grpSpPr>
        <p:sp>
          <p:nvSpPr>
            <p:cNvPr id="1170" name="Google Shape;1170;p60"/>
            <p:cNvSpPr/>
            <p:nvPr/>
          </p:nvSpPr>
          <p:spPr>
            <a:xfrm>
              <a:off x="7761394" y="4072948"/>
              <a:ext cx="44521" cy="22233"/>
            </a:xfrm>
            <a:custGeom>
              <a:avLst/>
              <a:gdLst/>
              <a:ahLst/>
              <a:cxnLst/>
              <a:rect l="l" t="t" r="r" b="b"/>
              <a:pathLst>
                <a:path w="1610" h="804" extrusionOk="0">
                  <a:moveTo>
                    <a:pt x="1" y="0"/>
                  </a:moveTo>
                  <a:lnTo>
                    <a:pt x="804" y="804"/>
                  </a:lnTo>
                  <a:lnTo>
                    <a:pt x="1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7655264" y="4186517"/>
              <a:ext cx="256753" cy="40207"/>
            </a:xfrm>
            <a:custGeom>
              <a:avLst/>
              <a:gdLst/>
              <a:ahLst/>
              <a:cxnLst/>
              <a:rect l="l" t="t" r="r" b="b"/>
              <a:pathLst>
                <a:path w="9285" h="1454" extrusionOk="0">
                  <a:moveTo>
                    <a:pt x="913" y="1"/>
                  </a:moveTo>
                  <a:lnTo>
                    <a:pt x="240" y="170"/>
                  </a:lnTo>
                  <a:lnTo>
                    <a:pt x="0" y="1092"/>
                  </a:lnTo>
                  <a:lnTo>
                    <a:pt x="980" y="847"/>
                  </a:lnTo>
                  <a:lnTo>
                    <a:pt x="2179" y="1454"/>
                  </a:lnTo>
                  <a:lnTo>
                    <a:pt x="3411" y="829"/>
                  </a:lnTo>
                  <a:lnTo>
                    <a:pt x="4642" y="1454"/>
                  </a:lnTo>
                  <a:lnTo>
                    <a:pt x="5874" y="829"/>
                  </a:lnTo>
                  <a:lnTo>
                    <a:pt x="7108" y="1454"/>
                  </a:lnTo>
                  <a:lnTo>
                    <a:pt x="8307" y="847"/>
                  </a:lnTo>
                  <a:lnTo>
                    <a:pt x="9285" y="1092"/>
                  </a:lnTo>
                  <a:lnTo>
                    <a:pt x="9045" y="170"/>
                  </a:lnTo>
                  <a:lnTo>
                    <a:pt x="8372" y="1"/>
                  </a:lnTo>
                  <a:lnTo>
                    <a:pt x="7108" y="642"/>
                  </a:lnTo>
                  <a:lnTo>
                    <a:pt x="5874" y="18"/>
                  </a:lnTo>
                  <a:lnTo>
                    <a:pt x="4642" y="642"/>
                  </a:lnTo>
                  <a:lnTo>
                    <a:pt x="3411" y="18"/>
                  </a:lnTo>
                  <a:lnTo>
                    <a:pt x="2179" y="642"/>
                  </a:lnTo>
                  <a:lnTo>
                    <a:pt x="9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7730451" y="4074829"/>
              <a:ext cx="106407" cy="62218"/>
            </a:xfrm>
            <a:custGeom>
              <a:avLst/>
              <a:gdLst/>
              <a:ahLst/>
              <a:cxnLst/>
              <a:rect l="l" t="t" r="r" b="b"/>
              <a:pathLst>
                <a:path w="3848" h="2250" extrusionOk="0">
                  <a:moveTo>
                    <a:pt x="402" y="0"/>
                  </a:moveTo>
                  <a:lnTo>
                    <a:pt x="229" y="58"/>
                  </a:lnTo>
                  <a:lnTo>
                    <a:pt x="0" y="415"/>
                  </a:lnTo>
                  <a:lnTo>
                    <a:pt x="432" y="922"/>
                  </a:lnTo>
                  <a:lnTo>
                    <a:pt x="383" y="1557"/>
                  </a:lnTo>
                  <a:lnTo>
                    <a:pt x="1002" y="1706"/>
                  </a:lnTo>
                  <a:lnTo>
                    <a:pt x="1336" y="2250"/>
                  </a:lnTo>
                  <a:lnTo>
                    <a:pt x="1923" y="2006"/>
                  </a:lnTo>
                  <a:lnTo>
                    <a:pt x="2513" y="2250"/>
                  </a:lnTo>
                  <a:lnTo>
                    <a:pt x="2845" y="1706"/>
                  </a:lnTo>
                  <a:lnTo>
                    <a:pt x="3465" y="1557"/>
                  </a:lnTo>
                  <a:lnTo>
                    <a:pt x="3417" y="922"/>
                  </a:lnTo>
                  <a:lnTo>
                    <a:pt x="3848" y="415"/>
                  </a:lnTo>
                  <a:lnTo>
                    <a:pt x="3618" y="58"/>
                  </a:lnTo>
                  <a:lnTo>
                    <a:pt x="3445" y="0"/>
                  </a:lnTo>
                  <a:lnTo>
                    <a:pt x="1923" y="1518"/>
                  </a:lnTo>
                  <a:lnTo>
                    <a:pt x="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7666297" y="4084120"/>
              <a:ext cx="234742" cy="103006"/>
            </a:xfrm>
            <a:custGeom>
              <a:avLst/>
              <a:gdLst/>
              <a:ahLst/>
              <a:cxnLst/>
              <a:rect l="l" t="t" r="r" b="b"/>
              <a:pathLst>
                <a:path w="8489" h="3725" extrusionOk="0">
                  <a:moveTo>
                    <a:pt x="6776" y="1"/>
                  </a:moveTo>
                  <a:lnTo>
                    <a:pt x="6856" y="123"/>
                  </a:lnTo>
                  <a:lnTo>
                    <a:pt x="6305" y="772"/>
                  </a:lnTo>
                  <a:lnTo>
                    <a:pt x="6373" y="1649"/>
                  </a:lnTo>
                  <a:lnTo>
                    <a:pt x="5518" y="1856"/>
                  </a:lnTo>
                  <a:lnTo>
                    <a:pt x="5057" y="2606"/>
                  </a:lnTo>
                  <a:lnTo>
                    <a:pt x="4243" y="2269"/>
                  </a:lnTo>
                  <a:lnTo>
                    <a:pt x="3430" y="2606"/>
                  </a:lnTo>
                  <a:lnTo>
                    <a:pt x="2970" y="1856"/>
                  </a:lnTo>
                  <a:lnTo>
                    <a:pt x="2115" y="1649"/>
                  </a:lnTo>
                  <a:lnTo>
                    <a:pt x="2182" y="772"/>
                  </a:lnTo>
                  <a:lnTo>
                    <a:pt x="1631" y="125"/>
                  </a:lnTo>
                  <a:lnTo>
                    <a:pt x="1710" y="1"/>
                  </a:lnTo>
                  <a:lnTo>
                    <a:pt x="1710" y="1"/>
                  </a:lnTo>
                  <a:lnTo>
                    <a:pt x="1465" y="82"/>
                  </a:lnTo>
                  <a:cubicBezTo>
                    <a:pt x="1072" y="214"/>
                    <a:pt x="764" y="509"/>
                    <a:pt x="616" y="896"/>
                  </a:cubicBezTo>
                  <a:lnTo>
                    <a:pt x="610" y="909"/>
                  </a:lnTo>
                  <a:lnTo>
                    <a:pt x="0" y="3262"/>
                  </a:lnTo>
                  <a:lnTo>
                    <a:pt x="581" y="3117"/>
                  </a:lnTo>
                  <a:lnTo>
                    <a:pt x="1780" y="3724"/>
                  </a:lnTo>
                  <a:lnTo>
                    <a:pt x="3012" y="3100"/>
                  </a:lnTo>
                  <a:lnTo>
                    <a:pt x="4243" y="3724"/>
                  </a:lnTo>
                  <a:lnTo>
                    <a:pt x="5477" y="3100"/>
                  </a:lnTo>
                  <a:lnTo>
                    <a:pt x="6709" y="3724"/>
                  </a:lnTo>
                  <a:lnTo>
                    <a:pt x="7908" y="3117"/>
                  </a:lnTo>
                  <a:lnTo>
                    <a:pt x="8488" y="3262"/>
                  </a:lnTo>
                  <a:lnTo>
                    <a:pt x="8488" y="3262"/>
                  </a:lnTo>
                  <a:lnTo>
                    <a:pt x="7881" y="924"/>
                  </a:lnTo>
                  <a:lnTo>
                    <a:pt x="7878" y="909"/>
                  </a:lnTo>
                  <a:lnTo>
                    <a:pt x="7872" y="894"/>
                  </a:lnTo>
                  <a:cubicBezTo>
                    <a:pt x="7725" y="509"/>
                    <a:pt x="7415" y="214"/>
                    <a:pt x="7023" y="82"/>
                  </a:cubicBezTo>
                  <a:lnTo>
                    <a:pt x="6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7662149" y="4226171"/>
              <a:ext cx="243010" cy="108232"/>
            </a:xfrm>
            <a:custGeom>
              <a:avLst/>
              <a:gdLst/>
              <a:ahLst/>
              <a:cxnLst/>
              <a:rect l="l" t="t" r="r" b="b"/>
              <a:pathLst>
                <a:path w="8788" h="3914" extrusionOk="0">
                  <a:moveTo>
                    <a:pt x="664" y="1"/>
                  </a:moveTo>
                  <a:lnTo>
                    <a:pt x="1" y="168"/>
                  </a:lnTo>
                  <a:lnTo>
                    <a:pt x="304" y="386"/>
                  </a:lnTo>
                  <a:lnTo>
                    <a:pt x="304" y="1453"/>
                  </a:lnTo>
                  <a:lnTo>
                    <a:pt x="858" y="1453"/>
                  </a:lnTo>
                  <a:lnTo>
                    <a:pt x="858" y="786"/>
                  </a:lnTo>
                  <a:lnTo>
                    <a:pt x="1575" y="1305"/>
                  </a:lnTo>
                  <a:lnTo>
                    <a:pt x="1575" y="2373"/>
                  </a:lnTo>
                  <a:lnTo>
                    <a:pt x="2129" y="2373"/>
                  </a:lnTo>
                  <a:lnTo>
                    <a:pt x="2129" y="1705"/>
                  </a:lnTo>
                  <a:lnTo>
                    <a:pt x="2846" y="2224"/>
                  </a:lnTo>
                  <a:lnTo>
                    <a:pt x="2846" y="3290"/>
                  </a:lnTo>
                  <a:lnTo>
                    <a:pt x="3399" y="3290"/>
                  </a:lnTo>
                  <a:lnTo>
                    <a:pt x="3399" y="2624"/>
                  </a:lnTo>
                  <a:lnTo>
                    <a:pt x="4117" y="3142"/>
                  </a:lnTo>
                  <a:lnTo>
                    <a:pt x="4117" y="3913"/>
                  </a:lnTo>
                  <a:lnTo>
                    <a:pt x="4671" y="3913"/>
                  </a:lnTo>
                  <a:lnTo>
                    <a:pt x="4671" y="3142"/>
                  </a:lnTo>
                  <a:lnTo>
                    <a:pt x="5389" y="2624"/>
                  </a:lnTo>
                  <a:lnTo>
                    <a:pt x="5389" y="3290"/>
                  </a:lnTo>
                  <a:lnTo>
                    <a:pt x="5943" y="3290"/>
                  </a:lnTo>
                  <a:lnTo>
                    <a:pt x="5943" y="2224"/>
                  </a:lnTo>
                  <a:lnTo>
                    <a:pt x="6661" y="1705"/>
                  </a:lnTo>
                  <a:lnTo>
                    <a:pt x="6661" y="2373"/>
                  </a:lnTo>
                  <a:lnTo>
                    <a:pt x="7214" y="2373"/>
                  </a:lnTo>
                  <a:lnTo>
                    <a:pt x="7214" y="1305"/>
                  </a:lnTo>
                  <a:lnTo>
                    <a:pt x="7931" y="786"/>
                  </a:lnTo>
                  <a:lnTo>
                    <a:pt x="7931" y="1453"/>
                  </a:lnTo>
                  <a:lnTo>
                    <a:pt x="8485" y="1453"/>
                  </a:lnTo>
                  <a:lnTo>
                    <a:pt x="8485" y="386"/>
                  </a:lnTo>
                  <a:lnTo>
                    <a:pt x="8787" y="168"/>
                  </a:lnTo>
                  <a:lnTo>
                    <a:pt x="8123" y="1"/>
                  </a:lnTo>
                  <a:lnTo>
                    <a:pt x="6859" y="642"/>
                  </a:lnTo>
                  <a:lnTo>
                    <a:pt x="5627" y="17"/>
                  </a:lnTo>
                  <a:lnTo>
                    <a:pt x="4393" y="642"/>
                  </a:lnTo>
                  <a:lnTo>
                    <a:pt x="3162" y="17"/>
                  </a:lnTo>
                  <a:lnTo>
                    <a:pt x="1930" y="642"/>
                  </a:lnTo>
                  <a:lnTo>
                    <a:pt x="6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60"/>
          <p:cNvGrpSpPr/>
          <p:nvPr/>
        </p:nvGrpSpPr>
        <p:grpSpPr>
          <a:xfrm>
            <a:off x="3417479" y="3426357"/>
            <a:ext cx="382379" cy="378442"/>
            <a:chOff x="5266466" y="3548074"/>
            <a:chExt cx="264165" cy="261427"/>
          </a:xfrm>
        </p:grpSpPr>
        <p:sp>
          <p:nvSpPr>
            <p:cNvPr id="1176" name="Google Shape;1176;p60"/>
            <p:cNvSpPr/>
            <p:nvPr/>
          </p:nvSpPr>
          <p:spPr>
            <a:xfrm>
              <a:off x="5366541" y="3624727"/>
              <a:ext cx="164090" cy="184774"/>
            </a:xfrm>
            <a:custGeom>
              <a:avLst/>
              <a:gdLst/>
              <a:ahLst/>
              <a:cxnLst/>
              <a:rect l="l" t="t" r="r" b="b"/>
              <a:pathLst>
                <a:path w="5934" h="6682" extrusionOk="0">
                  <a:moveTo>
                    <a:pt x="5382" y="1"/>
                  </a:moveTo>
                  <a:lnTo>
                    <a:pt x="5106" y="1931"/>
                  </a:lnTo>
                  <a:cubicBezTo>
                    <a:pt x="5081" y="2107"/>
                    <a:pt x="4997" y="2274"/>
                    <a:pt x="4871" y="2401"/>
                  </a:cubicBezTo>
                  <a:lnTo>
                    <a:pt x="1477" y="5795"/>
                  </a:lnTo>
                  <a:cubicBezTo>
                    <a:pt x="1180" y="6090"/>
                    <a:pt x="786" y="6254"/>
                    <a:pt x="367" y="6254"/>
                  </a:cubicBezTo>
                  <a:cubicBezTo>
                    <a:pt x="241" y="6254"/>
                    <a:pt x="118" y="6240"/>
                    <a:pt x="0" y="6212"/>
                  </a:cubicBezTo>
                  <a:lnTo>
                    <a:pt x="0" y="6212"/>
                  </a:lnTo>
                  <a:cubicBezTo>
                    <a:pt x="180" y="6494"/>
                    <a:pt x="497" y="6681"/>
                    <a:pt x="855" y="6681"/>
                  </a:cubicBezTo>
                  <a:lnTo>
                    <a:pt x="4917" y="6681"/>
                  </a:lnTo>
                  <a:cubicBezTo>
                    <a:pt x="5477" y="6681"/>
                    <a:pt x="5933" y="6225"/>
                    <a:pt x="5933" y="5665"/>
                  </a:cubicBezTo>
                  <a:lnTo>
                    <a:pt x="5933" y="828"/>
                  </a:lnTo>
                  <a:cubicBezTo>
                    <a:pt x="5933" y="769"/>
                    <a:pt x="5914" y="710"/>
                    <a:pt x="5877" y="663"/>
                  </a:cubicBezTo>
                  <a:lnTo>
                    <a:pt x="53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5419551" y="3659984"/>
              <a:ext cx="15347" cy="15347"/>
            </a:xfrm>
            <a:custGeom>
              <a:avLst/>
              <a:gdLst/>
              <a:ahLst/>
              <a:cxnLst/>
              <a:rect l="l" t="t" r="r" b="b"/>
              <a:pathLst>
                <a:path w="555" h="555" extrusionOk="0">
                  <a:moveTo>
                    <a:pt x="278" y="0"/>
                  </a:moveTo>
                  <a:cubicBezTo>
                    <a:pt x="124" y="0"/>
                    <a:pt x="0" y="125"/>
                    <a:pt x="0" y="277"/>
                  </a:cubicBezTo>
                  <a:cubicBezTo>
                    <a:pt x="0" y="430"/>
                    <a:pt x="124" y="554"/>
                    <a:pt x="278" y="554"/>
                  </a:cubicBezTo>
                  <a:cubicBezTo>
                    <a:pt x="430" y="554"/>
                    <a:pt x="554" y="430"/>
                    <a:pt x="554" y="277"/>
                  </a:cubicBezTo>
                  <a:cubicBezTo>
                    <a:pt x="554" y="125"/>
                    <a:pt x="430"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5332915" y="3659984"/>
              <a:ext cx="15347" cy="15347"/>
            </a:xfrm>
            <a:custGeom>
              <a:avLst/>
              <a:gdLst/>
              <a:ahLst/>
              <a:cxnLst/>
              <a:rect l="l" t="t" r="r" b="b"/>
              <a:pathLst>
                <a:path w="555" h="555" extrusionOk="0">
                  <a:moveTo>
                    <a:pt x="278" y="0"/>
                  </a:moveTo>
                  <a:cubicBezTo>
                    <a:pt x="125" y="0"/>
                    <a:pt x="1" y="125"/>
                    <a:pt x="1" y="277"/>
                  </a:cubicBezTo>
                  <a:cubicBezTo>
                    <a:pt x="1" y="430"/>
                    <a:pt x="125" y="554"/>
                    <a:pt x="278" y="554"/>
                  </a:cubicBezTo>
                  <a:cubicBezTo>
                    <a:pt x="430" y="554"/>
                    <a:pt x="555" y="430"/>
                    <a:pt x="555" y="277"/>
                  </a:cubicBezTo>
                  <a:cubicBezTo>
                    <a:pt x="555" y="125"/>
                    <a:pt x="430"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5266466" y="3548074"/>
              <a:ext cx="237286" cy="234300"/>
            </a:xfrm>
            <a:custGeom>
              <a:avLst/>
              <a:gdLst/>
              <a:ahLst/>
              <a:cxnLst/>
              <a:rect l="l" t="t" r="r" b="b"/>
              <a:pathLst>
                <a:path w="8581" h="8473" extrusionOk="0">
                  <a:moveTo>
                    <a:pt x="2681" y="3494"/>
                  </a:moveTo>
                  <a:cubicBezTo>
                    <a:pt x="3139" y="3494"/>
                    <a:pt x="3511" y="3866"/>
                    <a:pt x="3511" y="4324"/>
                  </a:cubicBezTo>
                  <a:cubicBezTo>
                    <a:pt x="3511" y="4782"/>
                    <a:pt x="3139" y="5155"/>
                    <a:pt x="2681" y="5155"/>
                  </a:cubicBezTo>
                  <a:cubicBezTo>
                    <a:pt x="2222" y="5155"/>
                    <a:pt x="1850" y="4782"/>
                    <a:pt x="1850" y="4324"/>
                  </a:cubicBezTo>
                  <a:cubicBezTo>
                    <a:pt x="1850" y="3866"/>
                    <a:pt x="2222" y="3494"/>
                    <a:pt x="2681" y="3494"/>
                  </a:cubicBezTo>
                  <a:close/>
                  <a:moveTo>
                    <a:pt x="5814" y="3494"/>
                  </a:moveTo>
                  <a:cubicBezTo>
                    <a:pt x="6272" y="3494"/>
                    <a:pt x="6644" y="3866"/>
                    <a:pt x="6644" y="4324"/>
                  </a:cubicBezTo>
                  <a:cubicBezTo>
                    <a:pt x="6644" y="4782"/>
                    <a:pt x="6272" y="5155"/>
                    <a:pt x="5814" y="5155"/>
                  </a:cubicBezTo>
                  <a:cubicBezTo>
                    <a:pt x="5356" y="5155"/>
                    <a:pt x="4982" y="4782"/>
                    <a:pt x="4982" y="4324"/>
                  </a:cubicBezTo>
                  <a:cubicBezTo>
                    <a:pt x="4982" y="3866"/>
                    <a:pt x="5356" y="3494"/>
                    <a:pt x="5814" y="3494"/>
                  </a:cubicBezTo>
                  <a:close/>
                  <a:moveTo>
                    <a:pt x="4899" y="2089"/>
                  </a:moveTo>
                  <a:cubicBezTo>
                    <a:pt x="4928" y="2089"/>
                    <a:pt x="4958" y="2094"/>
                    <a:pt x="4987" y="2104"/>
                  </a:cubicBezTo>
                  <a:cubicBezTo>
                    <a:pt x="5132" y="2151"/>
                    <a:pt x="5211" y="2308"/>
                    <a:pt x="5163" y="2454"/>
                  </a:cubicBezTo>
                  <a:lnTo>
                    <a:pt x="3857" y="6369"/>
                  </a:lnTo>
                  <a:cubicBezTo>
                    <a:pt x="3819" y="6486"/>
                    <a:pt x="3711" y="6560"/>
                    <a:pt x="3594" y="6560"/>
                  </a:cubicBezTo>
                  <a:cubicBezTo>
                    <a:pt x="3566" y="6560"/>
                    <a:pt x="3537" y="6555"/>
                    <a:pt x="3507" y="6545"/>
                  </a:cubicBezTo>
                  <a:cubicBezTo>
                    <a:pt x="3362" y="6496"/>
                    <a:pt x="3282" y="6340"/>
                    <a:pt x="3331" y="6195"/>
                  </a:cubicBezTo>
                  <a:lnTo>
                    <a:pt x="4637" y="2278"/>
                  </a:lnTo>
                  <a:cubicBezTo>
                    <a:pt x="4676" y="2163"/>
                    <a:pt x="4783" y="2089"/>
                    <a:pt x="4899" y="2089"/>
                  </a:cubicBezTo>
                  <a:close/>
                  <a:moveTo>
                    <a:pt x="6729" y="0"/>
                  </a:moveTo>
                  <a:cubicBezTo>
                    <a:pt x="6716" y="0"/>
                    <a:pt x="6702" y="1"/>
                    <a:pt x="6688" y="4"/>
                  </a:cubicBezTo>
                  <a:lnTo>
                    <a:pt x="3947" y="395"/>
                  </a:lnTo>
                  <a:cubicBezTo>
                    <a:pt x="3888" y="404"/>
                    <a:pt x="3832" y="430"/>
                    <a:pt x="3791" y="473"/>
                  </a:cubicBezTo>
                  <a:lnTo>
                    <a:pt x="396" y="3867"/>
                  </a:lnTo>
                  <a:cubicBezTo>
                    <a:pt x="1" y="4263"/>
                    <a:pt x="1" y="4907"/>
                    <a:pt x="396" y="5303"/>
                  </a:cubicBezTo>
                  <a:lnTo>
                    <a:pt x="3268" y="8176"/>
                  </a:lnTo>
                  <a:cubicBezTo>
                    <a:pt x="3466" y="8374"/>
                    <a:pt x="3726" y="8473"/>
                    <a:pt x="3986" y="8473"/>
                  </a:cubicBezTo>
                  <a:cubicBezTo>
                    <a:pt x="4245" y="8473"/>
                    <a:pt x="4507" y="8374"/>
                    <a:pt x="4705" y="8176"/>
                  </a:cubicBezTo>
                  <a:lnTo>
                    <a:pt x="8099" y="4782"/>
                  </a:lnTo>
                  <a:cubicBezTo>
                    <a:pt x="8140" y="4739"/>
                    <a:pt x="8168" y="4684"/>
                    <a:pt x="8177" y="4625"/>
                  </a:cubicBezTo>
                  <a:lnTo>
                    <a:pt x="8569" y="1882"/>
                  </a:lnTo>
                  <a:cubicBezTo>
                    <a:pt x="8580" y="1797"/>
                    <a:pt x="8552" y="1709"/>
                    <a:pt x="8490" y="1647"/>
                  </a:cubicBezTo>
                  <a:lnTo>
                    <a:pt x="7902" y="1061"/>
                  </a:lnTo>
                  <a:lnTo>
                    <a:pt x="7120" y="1844"/>
                  </a:lnTo>
                  <a:lnTo>
                    <a:pt x="7315" y="2040"/>
                  </a:lnTo>
                  <a:cubicBezTo>
                    <a:pt x="7424" y="2148"/>
                    <a:pt x="7424" y="2322"/>
                    <a:pt x="7315" y="2432"/>
                  </a:cubicBezTo>
                  <a:cubicBezTo>
                    <a:pt x="7261" y="2485"/>
                    <a:pt x="7191" y="2513"/>
                    <a:pt x="7120" y="2513"/>
                  </a:cubicBezTo>
                  <a:cubicBezTo>
                    <a:pt x="7049" y="2513"/>
                    <a:pt x="6978" y="2485"/>
                    <a:pt x="6923" y="2432"/>
                  </a:cubicBezTo>
                  <a:lnTo>
                    <a:pt x="6140" y="1647"/>
                  </a:lnTo>
                  <a:cubicBezTo>
                    <a:pt x="6031" y="1540"/>
                    <a:pt x="6031" y="1364"/>
                    <a:pt x="6140" y="1256"/>
                  </a:cubicBezTo>
                  <a:cubicBezTo>
                    <a:pt x="6194" y="1202"/>
                    <a:pt x="6265" y="1175"/>
                    <a:pt x="6336" y="1175"/>
                  </a:cubicBezTo>
                  <a:cubicBezTo>
                    <a:pt x="6407" y="1175"/>
                    <a:pt x="6478" y="1202"/>
                    <a:pt x="6532" y="1256"/>
                  </a:cubicBezTo>
                  <a:lnTo>
                    <a:pt x="6727" y="1452"/>
                  </a:lnTo>
                  <a:lnTo>
                    <a:pt x="7511" y="668"/>
                  </a:lnTo>
                  <a:lnTo>
                    <a:pt x="6923" y="82"/>
                  </a:lnTo>
                  <a:cubicBezTo>
                    <a:pt x="6871" y="30"/>
                    <a:pt x="6801" y="0"/>
                    <a:pt x="6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5474165" y="3548074"/>
              <a:ext cx="30086" cy="29367"/>
            </a:xfrm>
            <a:custGeom>
              <a:avLst/>
              <a:gdLst/>
              <a:ahLst/>
              <a:cxnLst/>
              <a:rect l="l" t="t" r="r" b="b"/>
              <a:pathLst>
                <a:path w="1088" h="1062" extrusionOk="0">
                  <a:moveTo>
                    <a:pt x="783" y="1"/>
                  </a:moveTo>
                  <a:cubicBezTo>
                    <a:pt x="712" y="1"/>
                    <a:pt x="642" y="28"/>
                    <a:pt x="588" y="82"/>
                  </a:cubicBezTo>
                  <a:lnTo>
                    <a:pt x="0" y="670"/>
                  </a:lnTo>
                  <a:lnTo>
                    <a:pt x="391" y="1061"/>
                  </a:lnTo>
                  <a:lnTo>
                    <a:pt x="979" y="473"/>
                  </a:lnTo>
                  <a:cubicBezTo>
                    <a:pt x="1087" y="365"/>
                    <a:pt x="1087" y="190"/>
                    <a:pt x="979" y="82"/>
                  </a:cubicBezTo>
                  <a:cubicBezTo>
                    <a:pt x="925" y="28"/>
                    <a:pt x="854"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1149;p60">
            <a:extLst>
              <a:ext uri="{FF2B5EF4-FFF2-40B4-BE49-F238E27FC236}">
                <a16:creationId xmlns:a16="http://schemas.microsoft.com/office/drawing/2014/main" id="{872C2771-2A22-F59B-D3DA-8EC30DCC4490}"/>
              </a:ext>
            </a:extLst>
          </p:cNvPr>
          <p:cNvSpPr txBox="1">
            <a:spLocks/>
          </p:cNvSpPr>
          <p:nvPr/>
        </p:nvSpPr>
        <p:spPr>
          <a:xfrm>
            <a:off x="6569974" y="3824987"/>
            <a:ext cx="2103000" cy="29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SG" b="1"/>
              <a:t>postal code</a:t>
            </a:r>
          </a:p>
        </p:txBody>
      </p:sp>
      <p:grpSp>
        <p:nvGrpSpPr>
          <p:cNvPr id="53" name="Google Shape;1156;p60">
            <a:extLst>
              <a:ext uri="{FF2B5EF4-FFF2-40B4-BE49-F238E27FC236}">
                <a16:creationId xmlns:a16="http://schemas.microsoft.com/office/drawing/2014/main" id="{CA765042-6849-AE4B-C490-42A0462B2C7D}"/>
              </a:ext>
            </a:extLst>
          </p:cNvPr>
          <p:cNvGrpSpPr/>
          <p:nvPr/>
        </p:nvGrpSpPr>
        <p:grpSpPr>
          <a:xfrm>
            <a:off x="7396929" y="3462263"/>
            <a:ext cx="443649" cy="306702"/>
            <a:chOff x="6360071" y="3204186"/>
            <a:chExt cx="261399" cy="180710"/>
          </a:xfrm>
        </p:grpSpPr>
        <p:sp>
          <p:nvSpPr>
            <p:cNvPr id="54" name="Google Shape;1157;p60">
              <a:extLst>
                <a:ext uri="{FF2B5EF4-FFF2-40B4-BE49-F238E27FC236}">
                  <a16:creationId xmlns:a16="http://schemas.microsoft.com/office/drawing/2014/main" id="{010145A7-E3FC-BC92-1751-6AF221114268}"/>
                </a:ext>
              </a:extLst>
            </p:cNvPr>
            <p:cNvSpPr/>
            <p:nvPr/>
          </p:nvSpPr>
          <p:spPr>
            <a:xfrm>
              <a:off x="6467806" y="3274894"/>
              <a:ext cx="15347" cy="33432"/>
            </a:xfrm>
            <a:custGeom>
              <a:avLst/>
              <a:gdLst/>
              <a:ahLst/>
              <a:cxnLst/>
              <a:rect l="l" t="t" r="r" b="b"/>
              <a:pathLst>
                <a:path w="555" h="1209" extrusionOk="0">
                  <a:moveTo>
                    <a:pt x="554" y="0"/>
                  </a:moveTo>
                  <a:cubicBezTo>
                    <a:pt x="111" y="300"/>
                    <a:pt x="1" y="804"/>
                    <a:pt x="1" y="1208"/>
                  </a:cubicBezTo>
                  <a:lnTo>
                    <a:pt x="554" y="1208"/>
                  </a:lnTo>
                  <a:lnTo>
                    <a:pt x="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58;p60">
              <a:extLst>
                <a:ext uri="{FF2B5EF4-FFF2-40B4-BE49-F238E27FC236}">
                  <a16:creationId xmlns:a16="http://schemas.microsoft.com/office/drawing/2014/main" id="{BE4AD79C-91B0-9F74-4398-8092AF23C569}"/>
                </a:ext>
              </a:extLst>
            </p:cNvPr>
            <p:cNvSpPr/>
            <p:nvPr/>
          </p:nvSpPr>
          <p:spPr>
            <a:xfrm>
              <a:off x="6498445" y="3275060"/>
              <a:ext cx="15347" cy="33266"/>
            </a:xfrm>
            <a:custGeom>
              <a:avLst/>
              <a:gdLst/>
              <a:ahLst/>
              <a:cxnLst/>
              <a:rect l="l" t="t" r="r" b="b"/>
              <a:pathLst>
                <a:path w="555" h="1203" extrusionOk="0">
                  <a:moveTo>
                    <a:pt x="0" y="0"/>
                  </a:moveTo>
                  <a:lnTo>
                    <a:pt x="0" y="1202"/>
                  </a:lnTo>
                  <a:lnTo>
                    <a:pt x="554" y="1202"/>
                  </a:lnTo>
                  <a:cubicBezTo>
                    <a:pt x="554" y="648"/>
                    <a:pt x="359" y="24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59;p60">
              <a:extLst>
                <a:ext uri="{FF2B5EF4-FFF2-40B4-BE49-F238E27FC236}">
                  <a16:creationId xmlns:a16="http://schemas.microsoft.com/office/drawing/2014/main" id="{7876034E-ACE3-9D12-0DAE-A913555BD567}"/>
                </a:ext>
              </a:extLst>
            </p:cNvPr>
            <p:cNvSpPr/>
            <p:nvPr/>
          </p:nvSpPr>
          <p:spPr>
            <a:xfrm>
              <a:off x="6498445" y="3323618"/>
              <a:ext cx="107734" cy="61278"/>
            </a:xfrm>
            <a:custGeom>
              <a:avLst/>
              <a:gdLst/>
              <a:ahLst/>
              <a:cxnLst/>
              <a:rect l="l" t="t" r="r" b="b"/>
              <a:pathLst>
                <a:path w="3896" h="2216" extrusionOk="0">
                  <a:moveTo>
                    <a:pt x="0" y="0"/>
                  </a:moveTo>
                  <a:lnTo>
                    <a:pt x="0" y="2216"/>
                  </a:lnTo>
                  <a:lnTo>
                    <a:pt x="3895" y="2216"/>
                  </a:lnTo>
                  <a:lnTo>
                    <a:pt x="3895" y="0"/>
                  </a:lnTo>
                  <a:lnTo>
                    <a:pt x="1158" y="0"/>
                  </a:lnTo>
                  <a:cubicBezTo>
                    <a:pt x="1273" y="322"/>
                    <a:pt x="1578" y="554"/>
                    <a:pt x="1938" y="554"/>
                  </a:cubicBezTo>
                  <a:lnTo>
                    <a:pt x="1938" y="1108"/>
                  </a:lnTo>
                  <a:cubicBezTo>
                    <a:pt x="1269" y="1108"/>
                    <a:pt x="711" y="631"/>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0;p60">
              <a:extLst>
                <a:ext uri="{FF2B5EF4-FFF2-40B4-BE49-F238E27FC236}">
                  <a16:creationId xmlns:a16="http://schemas.microsoft.com/office/drawing/2014/main" id="{CEB1E7CF-4F40-2F85-FFEC-9080DBBFB952}"/>
                </a:ext>
              </a:extLst>
            </p:cNvPr>
            <p:cNvSpPr/>
            <p:nvPr/>
          </p:nvSpPr>
          <p:spPr>
            <a:xfrm>
              <a:off x="6375391" y="3323618"/>
              <a:ext cx="107706" cy="61278"/>
            </a:xfrm>
            <a:custGeom>
              <a:avLst/>
              <a:gdLst/>
              <a:ahLst/>
              <a:cxnLst/>
              <a:rect l="l" t="t" r="r" b="b"/>
              <a:pathLst>
                <a:path w="3895" h="2216" extrusionOk="0">
                  <a:moveTo>
                    <a:pt x="0" y="0"/>
                  </a:moveTo>
                  <a:lnTo>
                    <a:pt x="0" y="2216"/>
                  </a:lnTo>
                  <a:lnTo>
                    <a:pt x="3895" y="2216"/>
                  </a:lnTo>
                  <a:lnTo>
                    <a:pt x="3895" y="0"/>
                  </a:lnTo>
                  <a:lnTo>
                    <a:pt x="3313" y="0"/>
                  </a:lnTo>
                  <a:cubicBezTo>
                    <a:pt x="3185" y="631"/>
                    <a:pt x="2625" y="1108"/>
                    <a:pt x="1957" y="1108"/>
                  </a:cubicBezTo>
                  <a:lnTo>
                    <a:pt x="1957" y="554"/>
                  </a:lnTo>
                  <a:cubicBezTo>
                    <a:pt x="2318" y="554"/>
                    <a:pt x="2622" y="322"/>
                    <a:pt x="2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1;p60">
              <a:extLst>
                <a:ext uri="{FF2B5EF4-FFF2-40B4-BE49-F238E27FC236}">
                  <a16:creationId xmlns:a16="http://schemas.microsoft.com/office/drawing/2014/main" id="{CC176220-71D1-594C-3346-F9DDA9953115}"/>
                </a:ext>
              </a:extLst>
            </p:cNvPr>
            <p:cNvSpPr/>
            <p:nvPr/>
          </p:nvSpPr>
          <p:spPr>
            <a:xfrm>
              <a:off x="6360071" y="3204186"/>
              <a:ext cx="261399" cy="104139"/>
            </a:xfrm>
            <a:custGeom>
              <a:avLst/>
              <a:gdLst/>
              <a:ahLst/>
              <a:cxnLst/>
              <a:rect l="l" t="t" r="r" b="b"/>
              <a:pathLst>
                <a:path w="9453" h="3766" extrusionOk="0">
                  <a:moveTo>
                    <a:pt x="4113" y="553"/>
                  </a:moveTo>
                  <a:cubicBezTo>
                    <a:pt x="4291" y="553"/>
                    <a:pt x="4449" y="689"/>
                    <a:pt x="4449" y="885"/>
                  </a:cubicBezTo>
                  <a:lnTo>
                    <a:pt x="4449" y="1709"/>
                  </a:lnTo>
                  <a:lnTo>
                    <a:pt x="4449" y="1709"/>
                  </a:lnTo>
                  <a:lnTo>
                    <a:pt x="3874" y="1135"/>
                  </a:lnTo>
                  <a:cubicBezTo>
                    <a:pt x="3710" y="983"/>
                    <a:pt x="3741" y="681"/>
                    <a:pt x="3990" y="575"/>
                  </a:cubicBezTo>
                  <a:cubicBezTo>
                    <a:pt x="4031" y="560"/>
                    <a:pt x="4072" y="553"/>
                    <a:pt x="4113" y="553"/>
                  </a:cubicBezTo>
                  <a:close/>
                  <a:moveTo>
                    <a:pt x="5341" y="553"/>
                  </a:moveTo>
                  <a:cubicBezTo>
                    <a:pt x="5381" y="553"/>
                    <a:pt x="5423" y="560"/>
                    <a:pt x="5464" y="575"/>
                  </a:cubicBezTo>
                  <a:cubicBezTo>
                    <a:pt x="5712" y="681"/>
                    <a:pt x="5743" y="983"/>
                    <a:pt x="5580" y="1135"/>
                  </a:cubicBezTo>
                  <a:lnTo>
                    <a:pt x="5004" y="1711"/>
                  </a:lnTo>
                  <a:lnTo>
                    <a:pt x="5004" y="885"/>
                  </a:lnTo>
                  <a:cubicBezTo>
                    <a:pt x="5004" y="689"/>
                    <a:pt x="5163" y="553"/>
                    <a:pt x="5341" y="553"/>
                  </a:cubicBezTo>
                  <a:close/>
                  <a:moveTo>
                    <a:pt x="4122" y="1"/>
                  </a:moveTo>
                  <a:cubicBezTo>
                    <a:pt x="4003" y="1"/>
                    <a:pt x="3879" y="23"/>
                    <a:pt x="3758" y="71"/>
                  </a:cubicBezTo>
                  <a:cubicBezTo>
                    <a:pt x="3445" y="206"/>
                    <a:pt x="3226" y="519"/>
                    <a:pt x="3226" y="879"/>
                  </a:cubicBezTo>
                  <a:cubicBezTo>
                    <a:pt x="2863" y="879"/>
                    <a:pt x="2563" y="1096"/>
                    <a:pt x="2423" y="1433"/>
                  </a:cubicBezTo>
                  <a:cubicBezTo>
                    <a:pt x="2328" y="1662"/>
                    <a:pt x="2341" y="1898"/>
                    <a:pt x="2424" y="2104"/>
                  </a:cubicBezTo>
                  <a:lnTo>
                    <a:pt x="0" y="2104"/>
                  </a:lnTo>
                  <a:lnTo>
                    <a:pt x="0" y="3765"/>
                  </a:lnTo>
                  <a:lnTo>
                    <a:pt x="3343" y="3765"/>
                  </a:lnTo>
                  <a:cubicBezTo>
                    <a:pt x="3343" y="2717"/>
                    <a:pt x="3798" y="2448"/>
                    <a:pt x="4062" y="2104"/>
                  </a:cubicBezTo>
                  <a:lnTo>
                    <a:pt x="3242" y="2104"/>
                  </a:lnTo>
                  <a:cubicBezTo>
                    <a:pt x="3018" y="2104"/>
                    <a:pt x="2843" y="1887"/>
                    <a:pt x="2938" y="1627"/>
                  </a:cubicBezTo>
                  <a:cubicBezTo>
                    <a:pt x="2995" y="1499"/>
                    <a:pt x="3121" y="1427"/>
                    <a:pt x="3247" y="1427"/>
                  </a:cubicBezTo>
                  <a:cubicBezTo>
                    <a:pt x="3331" y="1427"/>
                    <a:pt x="3416" y="1459"/>
                    <a:pt x="3480" y="1528"/>
                  </a:cubicBezTo>
                  <a:lnTo>
                    <a:pt x="4062" y="2104"/>
                  </a:lnTo>
                  <a:lnTo>
                    <a:pt x="5391" y="2104"/>
                  </a:lnTo>
                  <a:lnTo>
                    <a:pt x="5973" y="1528"/>
                  </a:lnTo>
                  <a:cubicBezTo>
                    <a:pt x="6038" y="1459"/>
                    <a:pt x="6122" y="1427"/>
                    <a:pt x="6206" y="1427"/>
                  </a:cubicBezTo>
                  <a:cubicBezTo>
                    <a:pt x="6332" y="1427"/>
                    <a:pt x="6458" y="1499"/>
                    <a:pt x="6515" y="1627"/>
                  </a:cubicBezTo>
                  <a:cubicBezTo>
                    <a:pt x="6610" y="1887"/>
                    <a:pt x="6435" y="2104"/>
                    <a:pt x="6211" y="2104"/>
                  </a:cubicBezTo>
                  <a:lnTo>
                    <a:pt x="5391" y="2104"/>
                  </a:lnTo>
                  <a:cubicBezTo>
                    <a:pt x="5656" y="2448"/>
                    <a:pt x="6112" y="2717"/>
                    <a:pt x="6112" y="3765"/>
                  </a:cubicBezTo>
                  <a:lnTo>
                    <a:pt x="9453" y="3765"/>
                  </a:lnTo>
                  <a:lnTo>
                    <a:pt x="9453" y="2104"/>
                  </a:lnTo>
                  <a:lnTo>
                    <a:pt x="7031" y="2104"/>
                  </a:lnTo>
                  <a:cubicBezTo>
                    <a:pt x="7119" y="1888"/>
                    <a:pt x="7119" y="1649"/>
                    <a:pt x="7031" y="1433"/>
                  </a:cubicBezTo>
                  <a:cubicBezTo>
                    <a:pt x="6892" y="1096"/>
                    <a:pt x="6591" y="879"/>
                    <a:pt x="6227" y="879"/>
                  </a:cubicBezTo>
                  <a:cubicBezTo>
                    <a:pt x="6227" y="519"/>
                    <a:pt x="6010" y="206"/>
                    <a:pt x="5696" y="71"/>
                  </a:cubicBezTo>
                  <a:cubicBezTo>
                    <a:pt x="5574" y="23"/>
                    <a:pt x="5451" y="1"/>
                    <a:pt x="5332" y="1"/>
                  </a:cubicBezTo>
                  <a:cubicBezTo>
                    <a:pt x="5099" y="1"/>
                    <a:pt x="4882" y="87"/>
                    <a:pt x="4727" y="243"/>
                  </a:cubicBezTo>
                  <a:cubicBezTo>
                    <a:pt x="4571" y="87"/>
                    <a:pt x="4355" y="1"/>
                    <a:pt x="4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5A25AB6-18ED-0301-32D3-7E68867E4922}"/>
              </a:ext>
            </a:extLst>
          </p:cNvPr>
          <p:cNvSpPr>
            <a:spLocks noGrp="1"/>
          </p:cNvSpPr>
          <p:nvPr>
            <p:ph type="title" idx="8"/>
          </p:nvPr>
        </p:nvSpPr>
        <p:spPr>
          <a:xfrm>
            <a:off x="2584937" y="4142972"/>
            <a:ext cx="2103000" cy="492000"/>
          </a:xfrm>
        </p:spPr>
        <p:txBody>
          <a:bodyPr/>
          <a:lstStyle/>
          <a:p>
            <a:r>
              <a:rPr lang="en-US" sz="1200"/>
              <a:t>0 or 1</a:t>
            </a:r>
          </a:p>
        </p:txBody>
      </p:sp>
      <p:sp>
        <p:nvSpPr>
          <p:cNvPr id="5" name="Title 4">
            <a:extLst>
              <a:ext uri="{FF2B5EF4-FFF2-40B4-BE49-F238E27FC236}">
                <a16:creationId xmlns:a16="http://schemas.microsoft.com/office/drawing/2014/main" id="{78D504CF-6549-FAFA-5F7C-8B4C920B7F68}"/>
              </a:ext>
            </a:extLst>
          </p:cNvPr>
          <p:cNvSpPr>
            <a:spLocks noGrp="1"/>
          </p:cNvSpPr>
          <p:nvPr>
            <p:ph type="title" idx="8"/>
          </p:nvPr>
        </p:nvSpPr>
        <p:spPr>
          <a:xfrm>
            <a:off x="6327813" y="2304828"/>
            <a:ext cx="2103000" cy="489900"/>
          </a:xfrm>
        </p:spPr>
        <p:txBody>
          <a:bodyPr/>
          <a:lstStyle/>
          <a:p>
            <a:r>
              <a:rPr lang="en-US" sz="1200"/>
              <a:t>0 or 1</a:t>
            </a:r>
          </a:p>
        </p:txBody>
      </p:sp>
      <p:sp>
        <p:nvSpPr>
          <p:cNvPr id="7" name="Title 6">
            <a:extLst>
              <a:ext uri="{FF2B5EF4-FFF2-40B4-BE49-F238E27FC236}">
                <a16:creationId xmlns:a16="http://schemas.microsoft.com/office/drawing/2014/main" id="{C04DC49E-846A-FF96-CFF5-C9187F7BE174}"/>
              </a:ext>
            </a:extLst>
          </p:cNvPr>
          <p:cNvSpPr>
            <a:spLocks noGrp="1"/>
          </p:cNvSpPr>
          <p:nvPr>
            <p:ph type="title" idx="8"/>
          </p:nvPr>
        </p:nvSpPr>
        <p:spPr>
          <a:xfrm>
            <a:off x="284201" y="4107416"/>
            <a:ext cx="2103000" cy="492000"/>
          </a:xfrm>
        </p:spPr>
        <p:txBody>
          <a:bodyPr/>
          <a:lstStyle/>
          <a:p>
            <a:r>
              <a:rPr lang="en-US" sz="1200"/>
              <a:t>membership status of customer</a:t>
            </a:r>
          </a:p>
        </p:txBody>
      </p:sp>
      <p:sp>
        <p:nvSpPr>
          <p:cNvPr id="9" name="Title 8">
            <a:extLst>
              <a:ext uri="{FF2B5EF4-FFF2-40B4-BE49-F238E27FC236}">
                <a16:creationId xmlns:a16="http://schemas.microsoft.com/office/drawing/2014/main" id="{4DBDC62B-B8C4-503E-B8E4-649E063563A9}"/>
              </a:ext>
            </a:extLst>
          </p:cNvPr>
          <p:cNvSpPr>
            <a:spLocks noGrp="1"/>
          </p:cNvSpPr>
          <p:nvPr>
            <p:ph type="title" idx="8"/>
          </p:nvPr>
        </p:nvSpPr>
        <p:spPr>
          <a:xfrm>
            <a:off x="3638474" y="2324904"/>
            <a:ext cx="2103000" cy="489900"/>
          </a:xfrm>
        </p:spPr>
        <p:txBody>
          <a:bodyPr/>
          <a:lstStyle/>
          <a:p>
            <a:r>
              <a:rPr lang="en-US" sz="1200"/>
              <a:t>frequency that H&amp;M sends  fashion news to customers</a:t>
            </a:r>
          </a:p>
        </p:txBody>
      </p:sp>
      <p:sp>
        <p:nvSpPr>
          <p:cNvPr id="79" name="Title 8">
            <a:extLst>
              <a:ext uri="{FF2B5EF4-FFF2-40B4-BE49-F238E27FC236}">
                <a16:creationId xmlns:a16="http://schemas.microsoft.com/office/drawing/2014/main" id="{BCF59494-31D3-7F43-92B1-F106A14470C7}"/>
              </a:ext>
            </a:extLst>
          </p:cNvPr>
          <p:cNvSpPr txBox="1">
            <a:spLocks/>
          </p:cNvSpPr>
          <p:nvPr/>
        </p:nvSpPr>
        <p:spPr>
          <a:xfrm>
            <a:off x="4758899" y="4112660"/>
            <a:ext cx="21030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US" sz="1200"/>
              <a:t>age of customer</a:t>
            </a:r>
          </a:p>
        </p:txBody>
      </p:sp>
      <p:sp>
        <p:nvSpPr>
          <p:cNvPr id="80" name="Title 8">
            <a:extLst>
              <a:ext uri="{FF2B5EF4-FFF2-40B4-BE49-F238E27FC236}">
                <a16:creationId xmlns:a16="http://schemas.microsoft.com/office/drawing/2014/main" id="{A9209812-C0FD-57DF-F30C-E1C823CCE21F}"/>
              </a:ext>
            </a:extLst>
          </p:cNvPr>
          <p:cNvSpPr txBox="1">
            <a:spLocks/>
          </p:cNvSpPr>
          <p:nvPr/>
        </p:nvSpPr>
        <p:spPr>
          <a:xfrm>
            <a:off x="6541251" y="4112383"/>
            <a:ext cx="2103000" cy="4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US" sz="1200"/>
              <a:t>postal code of customer</a:t>
            </a:r>
          </a:p>
        </p:txBody>
      </p:sp>
    </p:spTree>
    <p:extLst>
      <p:ext uri="{BB962C8B-B14F-4D97-AF65-F5344CB8AC3E}">
        <p14:creationId xmlns:p14="http://schemas.microsoft.com/office/powerpoint/2010/main" val="2196355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349BCBE-001A-5CE7-C48D-74613A57FFD0}"/>
              </a:ext>
            </a:extLst>
          </p:cNvPr>
          <p:cNvSpPr>
            <a:spLocks noGrp="1"/>
          </p:cNvSpPr>
          <p:nvPr>
            <p:ph type="title"/>
          </p:nvPr>
        </p:nvSpPr>
        <p:spPr/>
        <p:txBody>
          <a:bodyPr/>
          <a:lstStyle/>
          <a:p>
            <a:r>
              <a:rPr lang="en-US"/>
              <a:t>POSTAL CODE</a:t>
            </a:r>
          </a:p>
        </p:txBody>
      </p:sp>
      <p:sp>
        <p:nvSpPr>
          <p:cNvPr id="16" name="Title 15">
            <a:extLst>
              <a:ext uri="{FF2B5EF4-FFF2-40B4-BE49-F238E27FC236}">
                <a16:creationId xmlns:a16="http://schemas.microsoft.com/office/drawing/2014/main" id="{257169CE-2257-C232-163E-502E221C4701}"/>
              </a:ext>
            </a:extLst>
          </p:cNvPr>
          <p:cNvSpPr>
            <a:spLocks noGrp="1"/>
          </p:cNvSpPr>
          <p:nvPr>
            <p:ph type="title" idx="2"/>
          </p:nvPr>
        </p:nvSpPr>
        <p:spPr>
          <a:xfrm>
            <a:off x="713136" y="3411444"/>
            <a:ext cx="7785969" cy="1024248"/>
          </a:xfrm>
        </p:spPr>
        <p:txBody>
          <a:bodyPr/>
          <a:lstStyle/>
          <a:p>
            <a:pPr algn="just"/>
            <a:r>
              <a:rPr lang="en-SG" sz="1300"/>
              <a:t>Here we have abnormally large number of customers by one postal code</a:t>
            </a:r>
            <a:br>
              <a:rPr lang="en-SG" sz="1300"/>
            </a:br>
            <a:r>
              <a:rPr lang="en-SG" sz="1300"/>
              <a:t>Postal Code starting with "2c29ae653a9282cce4151bd87643c907644e09541abc28..." has 120303 customers, it could be the address of a huge distribution </a:t>
            </a:r>
            <a:r>
              <a:rPr lang="en-SG" sz="1300" err="1"/>
              <a:t>center</a:t>
            </a:r>
            <a:r>
              <a:rPr lang="en-SG" sz="1300"/>
              <a:t>, or secondary retailer.</a:t>
            </a:r>
            <a:endParaRPr lang="en-US" sz="1300"/>
          </a:p>
        </p:txBody>
      </p:sp>
      <p:pic>
        <p:nvPicPr>
          <p:cNvPr id="20" name="Picture 19" descr="Table&#10;&#10;Description automatically generated with low confidence">
            <a:extLst>
              <a:ext uri="{FF2B5EF4-FFF2-40B4-BE49-F238E27FC236}">
                <a16:creationId xmlns:a16="http://schemas.microsoft.com/office/drawing/2014/main" id="{29A19385-95AD-73C9-CB66-BF58520A621D}"/>
              </a:ext>
            </a:extLst>
          </p:cNvPr>
          <p:cNvPicPr>
            <a:picLocks noChangeAspect="1"/>
          </p:cNvPicPr>
          <p:nvPr/>
        </p:nvPicPr>
        <p:blipFill>
          <a:blip r:embed="rId2"/>
          <a:stretch>
            <a:fillRect/>
          </a:stretch>
        </p:blipFill>
        <p:spPr>
          <a:xfrm>
            <a:off x="1272371" y="1119092"/>
            <a:ext cx="6667500" cy="2095500"/>
          </a:xfrm>
          <a:prstGeom prst="rect">
            <a:avLst/>
          </a:prstGeom>
        </p:spPr>
      </p:pic>
    </p:spTree>
    <p:extLst>
      <p:ext uri="{BB962C8B-B14F-4D97-AF65-F5344CB8AC3E}">
        <p14:creationId xmlns:p14="http://schemas.microsoft.com/office/powerpoint/2010/main" val="132001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CLUB MEMBER STATUS</a:t>
            </a:r>
          </a:p>
        </p:txBody>
      </p:sp>
      <p:sp>
        <p:nvSpPr>
          <p:cNvPr id="3" name="Title 2">
            <a:extLst>
              <a:ext uri="{FF2B5EF4-FFF2-40B4-BE49-F238E27FC236}">
                <a16:creationId xmlns:a16="http://schemas.microsoft.com/office/drawing/2014/main" id="{986FCDEA-A4FD-6A08-3A28-2B26EFD9A7C5}"/>
              </a:ext>
            </a:extLst>
          </p:cNvPr>
          <p:cNvSpPr>
            <a:spLocks noGrp="1"/>
          </p:cNvSpPr>
          <p:nvPr>
            <p:ph type="title" idx="2"/>
          </p:nvPr>
        </p:nvSpPr>
        <p:spPr>
          <a:xfrm>
            <a:off x="713137" y="4174407"/>
            <a:ext cx="7785969" cy="512143"/>
          </a:xfrm>
        </p:spPr>
        <p:txBody>
          <a:bodyPr anchor="ctr"/>
          <a:lstStyle/>
          <a:p>
            <a:r>
              <a:rPr lang="en-SG" sz="1300"/>
              <a:t>Status of the H&amp;M Club. Most of the customers are active members of the club, with a small proportion are in the pre-creation status. A very small minority have left the club</a:t>
            </a:r>
            <a:endParaRPr lang="en-US" sz="1300"/>
          </a:p>
        </p:txBody>
      </p:sp>
      <p:pic>
        <p:nvPicPr>
          <p:cNvPr id="9" name="Picture 8" descr="Chart, bar chart&#10;&#10;Description automatically generated">
            <a:extLst>
              <a:ext uri="{FF2B5EF4-FFF2-40B4-BE49-F238E27FC236}">
                <a16:creationId xmlns:a16="http://schemas.microsoft.com/office/drawing/2014/main" id="{EEE65F5D-66A3-AFED-C698-8B67D69F8CAB}"/>
              </a:ext>
            </a:extLst>
          </p:cNvPr>
          <p:cNvPicPr>
            <a:picLocks noChangeAspect="1"/>
          </p:cNvPicPr>
          <p:nvPr/>
        </p:nvPicPr>
        <p:blipFill>
          <a:blip r:embed="rId3"/>
          <a:stretch>
            <a:fillRect/>
          </a:stretch>
        </p:blipFill>
        <p:spPr>
          <a:xfrm>
            <a:off x="1027989" y="1247443"/>
            <a:ext cx="2841951" cy="2713420"/>
          </a:xfrm>
          <a:prstGeom prst="rect">
            <a:avLst/>
          </a:prstGeom>
        </p:spPr>
      </p:pic>
      <p:pic>
        <p:nvPicPr>
          <p:cNvPr id="11" name="Picture 10" descr="Table&#10;&#10;Description automatically generated">
            <a:extLst>
              <a:ext uri="{FF2B5EF4-FFF2-40B4-BE49-F238E27FC236}">
                <a16:creationId xmlns:a16="http://schemas.microsoft.com/office/drawing/2014/main" id="{1490C050-2819-BE35-AD45-5D7A57E25157}"/>
              </a:ext>
            </a:extLst>
          </p:cNvPr>
          <p:cNvPicPr>
            <a:picLocks noChangeAspect="1"/>
          </p:cNvPicPr>
          <p:nvPr/>
        </p:nvPicPr>
        <p:blipFill>
          <a:blip r:embed="rId4"/>
          <a:stretch>
            <a:fillRect/>
          </a:stretch>
        </p:blipFill>
        <p:spPr>
          <a:xfrm>
            <a:off x="4606121" y="1247443"/>
            <a:ext cx="3746500" cy="1397000"/>
          </a:xfrm>
          <a:prstGeom prst="rect">
            <a:avLst/>
          </a:prstGeom>
        </p:spPr>
      </p:pic>
    </p:spTree>
    <p:extLst>
      <p:ext uri="{BB962C8B-B14F-4D97-AF65-F5344CB8AC3E}">
        <p14:creationId xmlns:p14="http://schemas.microsoft.com/office/powerpoint/2010/main" val="363579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FASHION NEWS FREQUENCY</a:t>
            </a:r>
          </a:p>
        </p:txBody>
      </p:sp>
      <p:sp>
        <p:nvSpPr>
          <p:cNvPr id="3" name="Title 2">
            <a:extLst>
              <a:ext uri="{FF2B5EF4-FFF2-40B4-BE49-F238E27FC236}">
                <a16:creationId xmlns:a16="http://schemas.microsoft.com/office/drawing/2014/main" id="{986FCDEA-A4FD-6A08-3A28-2B26EFD9A7C5}"/>
              </a:ext>
            </a:extLst>
          </p:cNvPr>
          <p:cNvSpPr>
            <a:spLocks noGrp="1"/>
          </p:cNvSpPr>
          <p:nvPr>
            <p:ph type="title" idx="2"/>
          </p:nvPr>
        </p:nvSpPr>
        <p:spPr>
          <a:xfrm>
            <a:off x="713137" y="4173451"/>
            <a:ext cx="7785969" cy="512143"/>
          </a:xfrm>
        </p:spPr>
        <p:txBody>
          <a:bodyPr anchor="ctr"/>
          <a:lstStyle/>
          <a:p>
            <a:r>
              <a:rPr lang="en-SG" sz="1300"/>
              <a:t>We see that most customers do not fancy fashion news, only an extremely small proportion want monthly fashion news, with many abstaining from it.</a:t>
            </a:r>
            <a:endParaRPr lang="en-US" sz="1300"/>
          </a:p>
        </p:txBody>
      </p:sp>
      <p:pic>
        <p:nvPicPr>
          <p:cNvPr id="11" name="Picture 10" descr="Graphical user interface, application&#10;&#10;Description automatically generated">
            <a:extLst>
              <a:ext uri="{FF2B5EF4-FFF2-40B4-BE49-F238E27FC236}">
                <a16:creationId xmlns:a16="http://schemas.microsoft.com/office/drawing/2014/main" id="{C62919CE-5FE2-FE50-CFE1-1C3715F45E13}"/>
              </a:ext>
            </a:extLst>
          </p:cNvPr>
          <p:cNvPicPr>
            <a:picLocks noChangeAspect="1"/>
          </p:cNvPicPr>
          <p:nvPr/>
        </p:nvPicPr>
        <p:blipFill>
          <a:blip r:embed="rId2"/>
          <a:stretch>
            <a:fillRect/>
          </a:stretch>
        </p:blipFill>
        <p:spPr>
          <a:xfrm>
            <a:off x="4335525" y="1244550"/>
            <a:ext cx="4051300" cy="1409700"/>
          </a:xfrm>
          <a:prstGeom prst="rect">
            <a:avLst/>
          </a:prstGeom>
        </p:spPr>
      </p:pic>
      <p:pic>
        <p:nvPicPr>
          <p:cNvPr id="13" name="Picture 12" descr="Chart, bar chart&#10;&#10;Description automatically generated">
            <a:extLst>
              <a:ext uri="{FF2B5EF4-FFF2-40B4-BE49-F238E27FC236}">
                <a16:creationId xmlns:a16="http://schemas.microsoft.com/office/drawing/2014/main" id="{808E8A74-9F9E-4ACC-168E-5A0B49C70E25}"/>
              </a:ext>
            </a:extLst>
          </p:cNvPr>
          <p:cNvPicPr>
            <a:picLocks noChangeAspect="1"/>
          </p:cNvPicPr>
          <p:nvPr/>
        </p:nvPicPr>
        <p:blipFill>
          <a:blip r:embed="rId3"/>
          <a:stretch>
            <a:fillRect/>
          </a:stretch>
        </p:blipFill>
        <p:spPr>
          <a:xfrm>
            <a:off x="853869" y="1244550"/>
            <a:ext cx="2923002" cy="2718251"/>
          </a:xfrm>
          <a:prstGeom prst="rect">
            <a:avLst/>
          </a:prstGeom>
        </p:spPr>
      </p:pic>
    </p:spTree>
    <p:extLst>
      <p:ext uri="{BB962C8B-B14F-4D97-AF65-F5344CB8AC3E}">
        <p14:creationId xmlns:p14="http://schemas.microsoft.com/office/powerpoint/2010/main" val="427168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9"/>
          <p:cNvSpPr txBox="1">
            <a:spLocks noGrp="1"/>
          </p:cNvSpPr>
          <p:nvPr>
            <p:ph type="title" idx="2"/>
          </p:nvPr>
        </p:nvSpPr>
        <p:spPr>
          <a:xfrm>
            <a:off x="713225" y="1915500"/>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865" name="Google Shape;865;p49"/>
          <p:cNvSpPr txBox="1">
            <a:spLocks noGrp="1"/>
          </p:cNvSpPr>
          <p:nvPr>
            <p:ph type="ctrTitle"/>
          </p:nvPr>
        </p:nvSpPr>
        <p:spPr>
          <a:xfrm>
            <a:off x="2284325" y="1786200"/>
            <a:ext cx="38883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DEFINTION</a:t>
            </a:r>
            <a:endParaRPr/>
          </a:p>
        </p:txBody>
      </p:sp>
      <p:pic>
        <p:nvPicPr>
          <p:cNvPr id="866" name="Google Shape;866;p49"/>
          <p:cNvPicPr preferRelativeResize="0"/>
          <p:nvPr/>
        </p:nvPicPr>
        <p:blipFill rotWithShape="1">
          <a:blip r:embed="rId3">
            <a:alphaModFix/>
          </a:blip>
          <a:srcRect l="33647" r="19456"/>
          <a:stretch/>
        </p:blipFill>
        <p:spPr>
          <a:xfrm>
            <a:off x="6971599" y="-325675"/>
            <a:ext cx="2280423" cy="3241824"/>
          </a:xfrm>
          <a:prstGeom prst="rect">
            <a:avLst/>
          </a:prstGeom>
          <a:noFill/>
          <a:ln>
            <a:noFill/>
          </a:ln>
        </p:spPr>
      </p:pic>
      <p:sp>
        <p:nvSpPr>
          <p:cNvPr id="867" name="Google Shape;867;p49"/>
          <p:cNvSpPr/>
          <p:nvPr/>
        </p:nvSpPr>
        <p:spPr>
          <a:xfrm>
            <a:off x="7980025" y="3890063"/>
            <a:ext cx="1571112" cy="1571112"/>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8" name="Google Shape;868;p49"/>
          <p:cNvPicPr preferRelativeResize="0"/>
          <p:nvPr/>
        </p:nvPicPr>
        <p:blipFill rotWithShape="1">
          <a:blip r:embed="rId4">
            <a:alphaModFix/>
          </a:blip>
          <a:srcRect l="28100" r="28095"/>
          <a:stretch/>
        </p:blipFill>
        <p:spPr>
          <a:xfrm>
            <a:off x="5508263" y="1897100"/>
            <a:ext cx="2130033" cy="3241826"/>
          </a:xfrm>
          <a:prstGeom prst="rect">
            <a:avLst/>
          </a:prstGeom>
          <a:noFill/>
          <a:ln>
            <a:noFill/>
          </a:ln>
        </p:spPr>
      </p:pic>
      <p:sp>
        <p:nvSpPr>
          <p:cNvPr id="869" name="Google Shape;869;p49"/>
          <p:cNvSpPr/>
          <p:nvPr/>
        </p:nvSpPr>
        <p:spPr>
          <a:xfrm>
            <a:off x="5106720" y="3817100"/>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8599-A7D7-4363-193C-C6DE75DBDB72}"/>
              </a:ext>
            </a:extLst>
          </p:cNvPr>
          <p:cNvSpPr>
            <a:spLocks noGrp="1"/>
          </p:cNvSpPr>
          <p:nvPr>
            <p:ph type="title"/>
          </p:nvPr>
        </p:nvSpPr>
        <p:spPr/>
        <p:txBody>
          <a:bodyPr/>
          <a:lstStyle/>
          <a:p>
            <a:r>
              <a:rPr lang="en-US"/>
              <a:t>CUSTOMER DISTRIBUTION BY AGE</a:t>
            </a:r>
          </a:p>
        </p:txBody>
      </p:sp>
      <p:sp>
        <p:nvSpPr>
          <p:cNvPr id="3" name="Title 2">
            <a:extLst>
              <a:ext uri="{FF2B5EF4-FFF2-40B4-BE49-F238E27FC236}">
                <a16:creationId xmlns:a16="http://schemas.microsoft.com/office/drawing/2014/main" id="{11C5940E-9C0C-6087-D745-89219202B83C}"/>
              </a:ext>
            </a:extLst>
          </p:cNvPr>
          <p:cNvSpPr>
            <a:spLocks noGrp="1"/>
          </p:cNvSpPr>
          <p:nvPr>
            <p:ph type="title" idx="2"/>
          </p:nvPr>
        </p:nvSpPr>
        <p:spPr>
          <a:xfrm>
            <a:off x="713225" y="3690818"/>
            <a:ext cx="7785969" cy="512143"/>
          </a:xfrm>
        </p:spPr>
        <p:txBody>
          <a:bodyPr/>
          <a:lstStyle/>
          <a:p>
            <a:r>
              <a:rPr lang="en-SG" sz="1400"/>
              <a:t>We see that the number of customers peak at early 20s and 50s.</a:t>
            </a:r>
            <a:endParaRPr lang="en-US" sz="1400"/>
          </a:p>
        </p:txBody>
      </p:sp>
      <p:pic>
        <p:nvPicPr>
          <p:cNvPr id="18" name="Picture 17">
            <a:extLst>
              <a:ext uri="{FF2B5EF4-FFF2-40B4-BE49-F238E27FC236}">
                <a16:creationId xmlns:a16="http://schemas.microsoft.com/office/drawing/2014/main" id="{91333838-8A33-43DA-8F9D-5171D8929479}"/>
              </a:ext>
            </a:extLst>
          </p:cNvPr>
          <p:cNvPicPr>
            <a:picLocks noChangeAspect="1"/>
          </p:cNvPicPr>
          <p:nvPr/>
        </p:nvPicPr>
        <p:blipFill>
          <a:blip r:embed="rId2"/>
          <a:stretch>
            <a:fillRect/>
          </a:stretch>
        </p:blipFill>
        <p:spPr>
          <a:xfrm>
            <a:off x="536216" y="1285552"/>
            <a:ext cx="7894509" cy="2229814"/>
          </a:xfrm>
          <a:prstGeom prst="rect">
            <a:avLst/>
          </a:prstGeom>
        </p:spPr>
      </p:pic>
    </p:spTree>
    <p:extLst>
      <p:ext uri="{BB962C8B-B14F-4D97-AF65-F5344CB8AC3E}">
        <p14:creationId xmlns:p14="http://schemas.microsoft.com/office/powerpoint/2010/main" val="3598787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59"/>
          <p:cNvSpPr txBox="1">
            <a:spLocks noGrp="1"/>
          </p:cNvSpPr>
          <p:nvPr>
            <p:ph type="title" idx="2"/>
          </p:nvPr>
        </p:nvSpPr>
        <p:spPr>
          <a:xfrm>
            <a:off x="3343875" y="1896042"/>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131" name="Google Shape;1131;p59"/>
          <p:cNvSpPr txBox="1">
            <a:spLocks noGrp="1"/>
          </p:cNvSpPr>
          <p:nvPr>
            <p:ph type="ctrTitle"/>
          </p:nvPr>
        </p:nvSpPr>
        <p:spPr>
          <a:xfrm>
            <a:off x="5006883" y="1351242"/>
            <a:ext cx="3888300" cy="24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IN-DEPTH ANALYSIS</a:t>
            </a:r>
            <a:endParaRPr/>
          </a:p>
        </p:txBody>
      </p:sp>
      <p:pic>
        <p:nvPicPr>
          <p:cNvPr id="1132" name="Google Shape;1132;p59"/>
          <p:cNvPicPr preferRelativeResize="0"/>
          <p:nvPr/>
        </p:nvPicPr>
        <p:blipFill rotWithShape="1">
          <a:blip r:embed="rId3">
            <a:alphaModFix/>
          </a:blip>
          <a:srcRect l="29909" r="29905"/>
          <a:stretch/>
        </p:blipFill>
        <p:spPr>
          <a:xfrm>
            <a:off x="-130925" y="1091425"/>
            <a:ext cx="2408325" cy="4077100"/>
          </a:xfrm>
          <a:prstGeom prst="rect">
            <a:avLst/>
          </a:prstGeom>
          <a:noFill/>
          <a:ln>
            <a:noFill/>
          </a:ln>
        </p:spPr>
      </p:pic>
      <p:sp>
        <p:nvSpPr>
          <p:cNvPr id="1133" name="Google Shape;1133;p59"/>
          <p:cNvSpPr/>
          <p:nvPr/>
        </p:nvSpPr>
        <p:spPr>
          <a:xfrm>
            <a:off x="413370" y="843575"/>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8D59BFC-D19B-47BA-BEC9-0F1C9E1A4F0F}"/>
              </a:ext>
            </a:extLst>
          </p:cNvPr>
          <p:cNvSpPr>
            <a:spLocks noGrp="1"/>
          </p:cNvSpPr>
          <p:nvPr>
            <p:ph type="title"/>
          </p:nvPr>
        </p:nvSpPr>
        <p:spPr/>
        <p:txBody>
          <a:bodyPr/>
          <a:lstStyle/>
          <a:p>
            <a:r>
              <a:rPr lang="en-US"/>
              <a:t>ANALYZING TRANSACTIONS AND ARTICLES</a:t>
            </a:r>
            <a:endParaRPr lang="en-SG"/>
          </a:p>
        </p:txBody>
      </p:sp>
      <p:sp>
        <p:nvSpPr>
          <p:cNvPr id="22" name="Title 21">
            <a:extLst>
              <a:ext uri="{FF2B5EF4-FFF2-40B4-BE49-F238E27FC236}">
                <a16:creationId xmlns:a16="http://schemas.microsoft.com/office/drawing/2014/main" id="{60A56838-F2F1-43BC-801C-0C949F0B92C8}"/>
              </a:ext>
            </a:extLst>
          </p:cNvPr>
          <p:cNvSpPr>
            <a:spLocks noGrp="1"/>
          </p:cNvSpPr>
          <p:nvPr>
            <p:ph type="title" idx="2"/>
          </p:nvPr>
        </p:nvSpPr>
        <p:spPr>
          <a:xfrm>
            <a:off x="963036" y="2631793"/>
            <a:ext cx="2904706" cy="357809"/>
          </a:xfrm>
        </p:spPr>
        <p:txBody>
          <a:bodyPr/>
          <a:lstStyle/>
          <a:p>
            <a:r>
              <a:rPr lang="en-US" sz="1200" b="1"/>
              <a:t>Unique Transactions over time</a:t>
            </a:r>
            <a:endParaRPr lang="en-SG" sz="1200" b="1"/>
          </a:p>
        </p:txBody>
      </p:sp>
      <p:sp>
        <p:nvSpPr>
          <p:cNvPr id="23" name="Title 22">
            <a:extLst>
              <a:ext uri="{FF2B5EF4-FFF2-40B4-BE49-F238E27FC236}">
                <a16:creationId xmlns:a16="http://schemas.microsoft.com/office/drawing/2014/main" id="{92A64C18-3535-4F00-9180-A0EFDD89F4B1}"/>
              </a:ext>
            </a:extLst>
          </p:cNvPr>
          <p:cNvSpPr>
            <a:spLocks noGrp="1"/>
          </p:cNvSpPr>
          <p:nvPr>
            <p:ph type="title" idx="3"/>
          </p:nvPr>
        </p:nvSpPr>
        <p:spPr>
          <a:xfrm>
            <a:off x="514354" y="3306951"/>
            <a:ext cx="7916371" cy="948900"/>
          </a:xfrm>
        </p:spPr>
        <p:txBody>
          <a:bodyPr/>
          <a:lstStyle/>
          <a:p>
            <a:pPr algn="just"/>
            <a:r>
              <a:rPr lang="en-US">
                <a:solidFill>
                  <a:schemeClr val="dk1"/>
                </a:solidFill>
              </a:rPr>
              <a:t>We observe a similar trend between the number of unique articles sold and transactions that take place over time. Generally, it makes sense and tells us that the transactions were of a diverse range of articles rather than a select few extremely popular items. </a:t>
            </a:r>
            <a:endParaRPr lang="en-SG">
              <a:solidFill>
                <a:schemeClr val="dk1"/>
              </a:solidFill>
            </a:endParaRPr>
          </a:p>
        </p:txBody>
      </p:sp>
      <p:pic>
        <p:nvPicPr>
          <p:cNvPr id="6" name="Picture 5">
            <a:extLst>
              <a:ext uri="{FF2B5EF4-FFF2-40B4-BE49-F238E27FC236}">
                <a16:creationId xmlns:a16="http://schemas.microsoft.com/office/drawing/2014/main" id="{A8D32676-CAEE-4A66-A1A3-DA46D389727E}"/>
              </a:ext>
            </a:extLst>
          </p:cNvPr>
          <p:cNvPicPr>
            <a:picLocks noChangeAspect="1"/>
          </p:cNvPicPr>
          <p:nvPr/>
        </p:nvPicPr>
        <p:blipFill>
          <a:blip r:embed="rId2"/>
          <a:stretch>
            <a:fillRect/>
          </a:stretch>
        </p:blipFill>
        <p:spPr>
          <a:xfrm>
            <a:off x="4524431" y="1559120"/>
            <a:ext cx="3906294" cy="1072673"/>
          </a:xfrm>
          <a:prstGeom prst="rect">
            <a:avLst/>
          </a:prstGeom>
        </p:spPr>
      </p:pic>
      <p:pic>
        <p:nvPicPr>
          <p:cNvPr id="7" name="Picture 6">
            <a:extLst>
              <a:ext uri="{FF2B5EF4-FFF2-40B4-BE49-F238E27FC236}">
                <a16:creationId xmlns:a16="http://schemas.microsoft.com/office/drawing/2014/main" id="{838F168A-85F0-4AA3-871D-9A2DFDF7AC4E}"/>
              </a:ext>
            </a:extLst>
          </p:cNvPr>
          <p:cNvPicPr>
            <a:picLocks noChangeAspect="1"/>
          </p:cNvPicPr>
          <p:nvPr/>
        </p:nvPicPr>
        <p:blipFill>
          <a:blip r:embed="rId3"/>
          <a:stretch>
            <a:fillRect/>
          </a:stretch>
        </p:blipFill>
        <p:spPr>
          <a:xfrm>
            <a:off x="468383" y="1559120"/>
            <a:ext cx="3886155" cy="1072672"/>
          </a:xfrm>
          <a:prstGeom prst="rect">
            <a:avLst/>
          </a:prstGeom>
        </p:spPr>
      </p:pic>
      <p:sp>
        <p:nvSpPr>
          <p:cNvPr id="24" name="Title 21">
            <a:extLst>
              <a:ext uri="{FF2B5EF4-FFF2-40B4-BE49-F238E27FC236}">
                <a16:creationId xmlns:a16="http://schemas.microsoft.com/office/drawing/2014/main" id="{A261D381-390E-40FF-8125-F5B5A5FAA0AC}"/>
              </a:ext>
            </a:extLst>
          </p:cNvPr>
          <p:cNvSpPr txBox="1">
            <a:spLocks/>
          </p:cNvSpPr>
          <p:nvPr/>
        </p:nvSpPr>
        <p:spPr>
          <a:xfrm>
            <a:off x="5182906" y="2631793"/>
            <a:ext cx="2904706" cy="3578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sz="1200" b="1"/>
              <a:t>Unique Articles sold over time</a:t>
            </a:r>
            <a:endParaRPr lang="en-SG" sz="1200" b="1"/>
          </a:p>
        </p:txBody>
      </p:sp>
    </p:spTree>
    <p:extLst>
      <p:ext uri="{BB962C8B-B14F-4D97-AF65-F5344CB8AC3E}">
        <p14:creationId xmlns:p14="http://schemas.microsoft.com/office/powerpoint/2010/main" val="2308141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3C74-6561-4564-A197-D7BCFF6E286D}"/>
              </a:ext>
            </a:extLst>
          </p:cNvPr>
          <p:cNvSpPr>
            <a:spLocks noGrp="1"/>
          </p:cNvSpPr>
          <p:nvPr>
            <p:ph type="title"/>
          </p:nvPr>
        </p:nvSpPr>
        <p:spPr/>
        <p:txBody>
          <a:bodyPr/>
          <a:lstStyle/>
          <a:p>
            <a:r>
              <a:rPr lang="en-US"/>
              <a:t>PRICE DISTRIBUTION OF ARTICLES </a:t>
            </a:r>
            <a:endParaRPr lang="en-SG"/>
          </a:p>
        </p:txBody>
      </p:sp>
      <p:sp>
        <p:nvSpPr>
          <p:cNvPr id="4" name="Title 3">
            <a:extLst>
              <a:ext uri="{FF2B5EF4-FFF2-40B4-BE49-F238E27FC236}">
                <a16:creationId xmlns:a16="http://schemas.microsoft.com/office/drawing/2014/main" id="{9DFAE716-77C6-4F12-A992-1D4B4CE88259}"/>
              </a:ext>
            </a:extLst>
          </p:cNvPr>
          <p:cNvSpPr>
            <a:spLocks noGrp="1"/>
          </p:cNvSpPr>
          <p:nvPr>
            <p:ph type="title" idx="3"/>
          </p:nvPr>
        </p:nvSpPr>
        <p:spPr>
          <a:xfrm>
            <a:off x="713137" y="4062613"/>
            <a:ext cx="7785969" cy="620803"/>
          </a:xfrm>
        </p:spPr>
        <p:txBody>
          <a:bodyPr anchor="ctr"/>
          <a:lstStyle/>
          <a:p>
            <a:pPr algn="just"/>
            <a:r>
              <a:rPr lang="en-US">
                <a:solidFill>
                  <a:schemeClr val="dk1"/>
                </a:solidFill>
              </a:rPr>
              <a:t>W</a:t>
            </a:r>
            <a:r>
              <a:rPr lang="en-SG">
                <a:solidFill>
                  <a:schemeClr val="dk1"/>
                </a:solidFill>
              </a:rPr>
              <a:t>e observe that the average price of most articles, categorized by </a:t>
            </a:r>
            <a:r>
              <a:rPr lang="en-SG" err="1">
                <a:solidFill>
                  <a:schemeClr val="dk1"/>
                </a:solidFill>
              </a:rPr>
              <a:t>index_group</a:t>
            </a:r>
            <a:r>
              <a:rPr lang="en-SG">
                <a:solidFill>
                  <a:schemeClr val="dk1"/>
                </a:solidFill>
              </a:rPr>
              <a:t> moved in synch. Their prices did not fluctuate much apart from a dip in July of 2020 before trending back up. This rather stable prices throughout the year is expected and will also allow us to make proper estimations about future articles prices.</a:t>
            </a:r>
          </a:p>
        </p:txBody>
      </p:sp>
      <p:pic>
        <p:nvPicPr>
          <p:cNvPr id="8" name="Picture 7">
            <a:extLst>
              <a:ext uri="{FF2B5EF4-FFF2-40B4-BE49-F238E27FC236}">
                <a16:creationId xmlns:a16="http://schemas.microsoft.com/office/drawing/2014/main" id="{08B85D1C-1D37-4222-A640-28CEC716C57F}"/>
              </a:ext>
            </a:extLst>
          </p:cNvPr>
          <p:cNvPicPr>
            <a:picLocks noChangeAspect="1"/>
          </p:cNvPicPr>
          <p:nvPr/>
        </p:nvPicPr>
        <p:blipFill>
          <a:blip r:embed="rId2"/>
          <a:stretch>
            <a:fillRect/>
          </a:stretch>
        </p:blipFill>
        <p:spPr>
          <a:xfrm>
            <a:off x="1252689" y="1088230"/>
            <a:ext cx="4384926" cy="2873188"/>
          </a:xfrm>
          <a:prstGeom prst="rect">
            <a:avLst/>
          </a:prstGeom>
        </p:spPr>
      </p:pic>
      <p:pic>
        <p:nvPicPr>
          <p:cNvPr id="10" name="Picture 9">
            <a:extLst>
              <a:ext uri="{FF2B5EF4-FFF2-40B4-BE49-F238E27FC236}">
                <a16:creationId xmlns:a16="http://schemas.microsoft.com/office/drawing/2014/main" id="{1C4B1856-018E-4C6B-987E-DD4421A4C7EF}"/>
              </a:ext>
            </a:extLst>
          </p:cNvPr>
          <p:cNvPicPr>
            <a:picLocks noChangeAspect="1"/>
          </p:cNvPicPr>
          <p:nvPr/>
        </p:nvPicPr>
        <p:blipFill>
          <a:blip r:embed="rId3"/>
          <a:stretch>
            <a:fillRect/>
          </a:stretch>
        </p:blipFill>
        <p:spPr>
          <a:xfrm>
            <a:off x="5637615" y="1088230"/>
            <a:ext cx="2084727" cy="1429190"/>
          </a:xfrm>
          <a:prstGeom prst="rect">
            <a:avLst/>
          </a:prstGeom>
        </p:spPr>
      </p:pic>
    </p:spTree>
    <p:extLst>
      <p:ext uri="{BB962C8B-B14F-4D97-AF65-F5344CB8AC3E}">
        <p14:creationId xmlns:p14="http://schemas.microsoft.com/office/powerpoint/2010/main" val="3765145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A3E69-1B0B-4241-A025-9587A2FFB4AF}"/>
              </a:ext>
            </a:extLst>
          </p:cNvPr>
          <p:cNvSpPr>
            <a:spLocks noGrp="1"/>
          </p:cNvSpPr>
          <p:nvPr>
            <p:ph type="title"/>
          </p:nvPr>
        </p:nvSpPr>
        <p:spPr/>
        <p:txBody>
          <a:bodyPr/>
          <a:lstStyle/>
          <a:p>
            <a:r>
              <a:rPr lang="en-US"/>
              <a:t>DISTRIBUTION OF CUSTOMER SPENDING OVER TIME</a:t>
            </a:r>
            <a:endParaRPr lang="en-SG"/>
          </a:p>
        </p:txBody>
      </p:sp>
      <p:sp>
        <p:nvSpPr>
          <p:cNvPr id="3" name="Title 2">
            <a:extLst>
              <a:ext uri="{FF2B5EF4-FFF2-40B4-BE49-F238E27FC236}">
                <a16:creationId xmlns:a16="http://schemas.microsoft.com/office/drawing/2014/main" id="{FD860338-F166-490C-8C8F-61F6F10D7D8B}"/>
              </a:ext>
            </a:extLst>
          </p:cNvPr>
          <p:cNvSpPr>
            <a:spLocks noGrp="1"/>
          </p:cNvSpPr>
          <p:nvPr>
            <p:ph type="title" idx="2"/>
          </p:nvPr>
        </p:nvSpPr>
        <p:spPr>
          <a:xfrm>
            <a:off x="2086336" y="3231861"/>
            <a:ext cx="1144061" cy="325262"/>
          </a:xfrm>
        </p:spPr>
        <p:txBody>
          <a:bodyPr/>
          <a:lstStyle/>
          <a:p>
            <a:r>
              <a:rPr lang="en-US" sz="1200" b="1"/>
              <a:t>Filtered by Day</a:t>
            </a:r>
            <a:endParaRPr lang="en-SG" sz="1200" b="1"/>
          </a:p>
        </p:txBody>
      </p:sp>
      <p:sp>
        <p:nvSpPr>
          <p:cNvPr id="4" name="Title 3">
            <a:extLst>
              <a:ext uri="{FF2B5EF4-FFF2-40B4-BE49-F238E27FC236}">
                <a16:creationId xmlns:a16="http://schemas.microsoft.com/office/drawing/2014/main" id="{57AE84C0-6EF5-4448-834C-C438833BE0DB}"/>
              </a:ext>
            </a:extLst>
          </p:cNvPr>
          <p:cNvSpPr>
            <a:spLocks noGrp="1"/>
          </p:cNvSpPr>
          <p:nvPr>
            <p:ph type="title" idx="3"/>
          </p:nvPr>
        </p:nvSpPr>
        <p:spPr>
          <a:xfrm>
            <a:off x="713225" y="3738234"/>
            <a:ext cx="7675401" cy="865766"/>
          </a:xfrm>
        </p:spPr>
        <p:txBody>
          <a:bodyPr anchor="ctr"/>
          <a:lstStyle/>
          <a:p>
            <a:pPr algn="just"/>
            <a:r>
              <a:rPr lang="en-US">
                <a:solidFill>
                  <a:schemeClr val="dk1"/>
                </a:solidFill>
              </a:rPr>
              <a:t>We see that customer spending stayed approximately constant throughout the year. It increased corresponding to the spike in unique transactions and decreased corresponding to the dip in article price as seen earlier. We were managed to link these observations to form a more cohesive picture of how the business of the fashion retailer is doing.</a:t>
            </a:r>
            <a:endParaRPr lang="en-SG">
              <a:solidFill>
                <a:schemeClr val="dk1"/>
              </a:solidFill>
            </a:endParaRPr>
          </a:p>
        </p:txBody>
      </p:sp>
      <p:pic>
        <p:nvPicPr>
          <p:cNvPr id="6" name="Picture 5">
            <a:extLst>
              <a:ext uri="{FF2B5EF4-FFF2-40B4-BE49-F238E27FC236}">
                <a16:creationId xmlns:a16="http://schemas.microsoft.com/office/drawing/2014/main" id="{67728192-F913-43C2-B558-9726CE6BC876}"/>
              </a:ext>
            </a:extLst>
          </p:cNvPr>
          <p:cNvPicPr>
            <a:picLocks noChangeAspect="1"/>
          </p:cNvPicPr>
          <p:nvPr/>
        </p:nvPicPr>
        <p:blipFill>
          <a:blip r:embed="rId2"/>
          <a:stretch>
            <a:fillRect/>
          </a:stretch>
        </p:blipFill>
        <p:spPr>
          <a:xfrm>
            <a:off x="778092" y="1135899"/>
            <a:ext cx="7363670" cy="2141174"/>
          </a:xfrm>
          <a:prstGeom prst="rect">
            <a:avLst/>
          </a:prstGeom>
        </p:spPr>
      </p:pic>
      <p:sp>
        <p:nvSpPr>
          <p:cNvPr id="7" name="Title 2">
            <a:extLst>
              <a:ext uri="{FF2B5EF4-FFF2-40B4-BE49-F238E27FC236}">
                <a16:creationId xmlns:a16="http://schemas.microsoft.com/office/drawing/2014/main" id="{98096178-400A-48A8-83D1-0B5DE80DD89A}"/>
              </a:ext>
            </a:extLst>
          </p:cNvPr>
          <p:cNvSpPr txBox="1">
            <a:spLocks/>
          </p:cNvSpPr>
          <p:nvPr/>
        </p:nvSpPr>
        <p:spPr>
          <a:xfrm>
            <a:off x="5682702" y="3231861"/>
            <a:ext cx="1632498" cy="325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sz="1200" b="1"/>
              <a:t>Filtered by Month</a:t>
            </a:r>
            <a:endParaRPr lang="en-SG" sz="1200" b="1"/>
          </a:p>
        </p:txBody>
      </p:sp>
    </p:spTree>
    <p:extLst>
      <p:ext uri="{BB962C8B-B14F-4D97-AF65-F5344CB8AC3E}">
        <p14:creationId xmlns:p14="http://schemas.microsoft.com/office/powerpoint/2010/main" val="1033578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3C42-B44C-426E-90F0-B4386FAC19BF}"/>
              </a:ext>
            </a:extLst>
          </p:cNvPr>
          <p:cNvSpPr>
            <a:spLocks noGrp="1"/>
          </p:cNvSpPr>
          <p:nvPr>
            <p:ph type="title"/>
          </p:nvPr>
        </p:nvSpPr>
        <p:spPr/>
        <p:txBody>
          <a:bodyPr/>
          <a:lstStyle/>
          <a:p>
            <a:r>
              <a:rPr lang="en-US"/>
              <a:t>MEAN PRICE ACROSS INDEX AND PRODUCT GROUPS</a:t>
            </a:r>
            <a:endParaRPr lang="en-SG"/>
          </a:p>
        </p:txBody>
      </p:sp>
      <p:pic>
        <p:nvPicPr>
          <p:cNvPr id="6" name="Picture 5">
            <a:extLst>
              <a:ext uri="{FF2B5EF4-FFF2-40B4-BE49-F238E27FC236}">
                <a16:creationId xmlns:a16="http://schemas.microsoft.com/office/drawing/2014/main" id="{9EF31DCC-6570-4632-9EFE-8C8A1D6E2522}"/>
              </a:ext>
            </a:extLst>
          </p:cNvPr>
          <p:cNvPicPr>
            <a:picLocks noChangeAspect="1"/>
          </p:cNvPicPr>
          <p:nvPr/>
        </p:nvPicPr>
        <p:blipFill>
          <a:blip r:embed="rId2"/>
          <a:stretch>
            <a:fillRect/>
          </a:stretch>
        </p:blipFill>
        <p:spPr>
          <a:xfrm>
            <a:off x="562271" y="1641365"/>
            <a:ext cx="3640561" cy="1788283"/>
          </a:xfrm>
          <a:prstGeom prst="rect">
            <a:avLst/>
          </a:prstGeom>
        </p:spPr>
      </p:pic>
      <p:pic>
        <p:nvPicPr>
          <p:cNvPr id="8" name="Picture 7">
            <a:extLst>
              <a:ext uri="{FF2B5EF4-FFF2-40B4-BE49-F238E27FC236}">
                <a16:creationId xmlns:a16="http://schemas.microsoft.com/office/drawing/2014/main" id="{354E9344-89E7-4B54-A557-39ACE3C05FAA}"/>
              </a:ext>
            </a:extLst>
          </p:cNvPr>
          <p:cNvPicPr>
            <a:picLocks noChangeAspect="1"/>
          </p:cNvPicPr>
          <p:nvPr/>
        </p:nvPicPr>
        <p:blipFill>
          <a:blip r:embed="rId3"/>
          <a:stretch>
            <a:fillRect/>
          </a:stretch>
        </p:blipFill>
        <p:spPr>
          <a:xfrm>
            <a:off x="4316420" y="1641365"/>
            <a:ext cx="4207789" cy="1860769"/>
          </a:xfrm>
          <a:prstGeom prst="rect">
            <a:avLst/>
          </a:prstGeom>
        </p:spPr>
      </p:pic>
      <p:sp>
        <p:nvSpPr>
          <p:cNvPr id="9" name="Title 3">
            <a:extLst>
              <a:ext uri="{FF2B5EF4-FFF2-40B4-BE49-F238E27FC236}">
                <a16:creationId xmlns:a16="http://schemas.microsoft.com/office/drawing/2014/main" id="{A6425C9F-2745-414D-BBEC-252DCAE156A2}"/>
              </a:ext>
            </a:extLst>
          </p:cNvPr>
          <p:cNvSpPr txBox="1">
            <a:spLocks/>
          </p:cNvSpPr>
          <p:nvPr/>
        </p:nvSpPr>
        <p:spPr>
          <a:xfrm>
            <a:off x="713225" y="3738234"/>
            <a:ext cx="7675401" cy="8657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US"/>
              <a:t>We observe that sport and shoes products are slightly pricier. </a:t>
            </a:r>
            <a:endParaRPr lang="en-SG"/>
          </a:p>
        </p:txBody>
      </p:sp>
    </p:spTree>
    <p:extLst>
      <p:ext uri="{BB962C8B-B14F-4D97-AF65-F5344CB8AC3E}">
        <p14:creationId xmlns:p14="http://schemas.microsoft.com/office/powerpoint/2010/main" val="3543760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3C42-B44C-426E-90F0-B4386FAC19BF}"/>
              </a:ext>
            </a:extLst>
          </p:cNvPr>
          <p:cNvSpPr>
            <a:spLocks noGrp="1"/>
          </p:cNvSpPr>
          <p:nvPr>
            <p:ph type="title"/>
          </p:nvPr>
        </p:nvSpPr>
        <p:spPr/>
        <p:txBody>
          <a:bodyPr/>
          <a:lstStyle/>
          <a:p>
            <a:r>
              <a:rPr lang="en-US"/>
              <a:t>IDENTIFYING TOP PAYING AND TRANSACTING CUSTOMERS</a:t>
            </a:r>
            <a:endParaRPr lang="en-SG"/>
          </a:p>
        </p:txBody>
      </p:sp>
      <p:pic>
        <p:nvPicPr>
          <p:cNvPr id="4" name="Picture 3">
            <a:extLst>
              <a:ext uri="{FF2B5EF4-FFF2-40B4-BE49-F238E27FC236}">
                <a16:creationId xmlns:a16="http://schemas.microsoft.com/office/drawing/2014/main" id="{F963B0AF-97E2-42A3-8082-217E356D1036}"/>
              </a:ext>
            </a:extLst>
          </p:cNvPr>
          <p:cNvPicPr>
            <a:picLocks noChangeAspect="1"/>
          </p:cNvPicPr>
          <p:nvPr/>
        </p:nvPicPr>
        <p:blipFill>
          <a:blip r:embed="rId2"/>
          <a:stretch>
            <a:fillRect/>
          </a:stretch>
        </p:blipFill>
        <p:spPr>
          <a:xfrm>
            <a:off x="646427" y="1147259"/>
            <a:ext cx="3860376" cy="2107729"/>
          </a:xfrm>
          <a:prstGeom prst="rect">
            <a:avLst/>
          </a:prstGeom>
        </p:spPr>
      </p:pic>
      <p:pic>
        <p:nvPicPr>
          <p:cNvPr id="7" name="Picture 6">
            <a:extLst>
              <a:ext uri="{FF2B5EF4-FFF2-40B4-BE49-F238E27FC236}">
                <a16:creationId xmlns:a16="http://schemas.microsoft.com/office/drawing/2014/main" id="{E5CEC86B-D71F-47D1-91D4-2C87F043396C}"/>
              </a:ext>
            </a:extLst>
          </p:cNvPr>
          <p:cNvPicPr>
            <a:picLocks noChangeAspect="1"/>
          </p:cNvPicPr>
          <p:nvPr/>
        </p:nvPicPr>
        <p:blipFill>
          <a:blip r:embed="rId3"/>
          <a:stretch>
            <a:fillRect/>
          </a:stretch>
        </p:blipFill>
        <p:spPr>
          <a:xfrm>
            <a:off x="4928002" y="1147259"/>
            <a:ext cx="3502723" cy="1880108"/>
          </a:xfrm>
          <a:prstGeom prst="rect">
            <a:avLst/>
          </a:prstGeom>
        </p:spPr>
      </p:pic>
      <p:sp>
        <p:nvSpPr>
          <p:cNvPr id="9" name="Title 3">
            <a:extLst>
              <a:ext uri="{FF2B5EF4-FFF2-40B4-BE49-F238E27FC236}">
                <a16:creationId xmlns:a16="http://schemas.microsoft.com/office/drawing/2014/main" id="{2A230094-5CCE-4383-A809-4DC203F3DA0B}"/>
              </a:ext>
            </a:extLst>
          </p:cNvPr>
          <p:cNvSpPr txBox="1">
            <a:spLocks/>
          </p:cNvSpPr>
          <p:nvPr/>
        </p:nvSpPr>
        <p:spPr>
          <a:xfrm>
            <a:off x="713225" y="3738234"/>
            <a:ext cx="7675401" cy="640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pPr algn="just"/>
            <a:r>
              <a:rPr lang="en-US"/>
              <a:t>We see that there are a few customers which appear as the greatest number of total transactions as well as total spending. The lack of overlaps signify customers who may have fewer transactions but of a higher quantum! </a:t>
            </a:r>
            <a:endParaRPr lang="en-SG"/>
          </a:p>
        </p:txBody>
      </p:sp>
    </p:spTree>
    <p:extLst>
      <p:ext uri="{BB962C8B-B14F-4D97-AF65-F5344CB8AC3E}">
        <p14:creationId xmlns:p14="http://schemas.microsoft.com/office/powerpoint/2010/main" val="2367444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3C42-B44C-426E-90F0-B4386FAC19BF}"/>
              </a:ext>
            </a:extLst>
          </p:cNvPr>
          <p:cNvSpPr>
            <a:spLocks noGrp="1"/>
          </p:cNvSpPr>
          <p:nvPr>
            <p:ph type="title"/>
          </p:nvPr>
        </p:nvSpPr>
        <p:spPr/>
        <p:txBody>
          <a:bodyPr/>
          <a:lstStyle/>
          <a:p>
            <a:r>
              <a:rPr lang="en-US"/>
              <a:t>DISTRIBUTION OF UNIQUE TRANSACTIONS BY INDEX GROUP</a:t>
            </a:r>
            <a:endParaRPr lang="en-SG"/>
          </a:p>
        </p:txBody>
      </p:sp>
      <p:pic>
        <p:nvPicPr>
          <p:cNvPr id="5" name="Picture 4">
            <a:extLst>
              <a:ext uri="{FF2B5EF4-FFF2-40B4-BE49-F238E27FC236}">
                <a16:creationId xmlns:a16="http://schemas.microsoft.com/office/drawing/2014/main" id="{F4572FC4-556B-467C-9B6A-791CA3A99CDA}"/>
              </a:ext>
            </a:extLst>
          </p:cNvPr>
          <p:cNvPicPr>
            <a:picLocks noChangeAspect="1"/>
          </p:cNvPicPr>
          <p:nvPr/>
        </p:nvPicPr>
        <p:blipFill>
          <a:blip r:embed="rId2"/>
          <a:stretch>
            <a:fillRect/>
          </a:stretch>
        </p:blipFill>
        <p:spPr>
          <a:xfrm>
            <a:off x="713225" y="3239161"/>
            <a:ext cx="4106654" cy="1904339"/>
          </a:xfrm>
          <a:prstGeom prst="rect">
            <a:avLst/>
          </a:prstGeom>
        </p:spPr>
      </p:pic>
      <p:pic>
        <p:nvPicPr>
          <p:cNvPr id="8" name="Picture 7">
            <a:extLst>
              <a:ext uri="{FF2B5EF4-FFF2-40B4-BE49-F238E27FC236}">
                <a16:creationId xmlns:a16="http://schemas.microsoft.com/office/drawing/2014/main" id="{4F75E10C-86B4-4980-9737-FE030B12BEA0}"/>
              </a:ext>
            </a:extLst>
          </p:cNvPr>
          <p:cNvPicPr>
            <a:picLocks noChangeAspect="1"/>
          </p:cNvPicPr>
          <p:nvPr/>
        </p:nvPicPr>
        <p:blipFill>
          <a:blip r:embed="rId3"/>
          <a:stretch>
            <a:fillRect/>
          </a:stretch>
        </p:blipFill>
        <p:spPr>
          <a:xfrm>
            <a:off x="713225" y="1033900"/>
            <a:ext cx="6758609" cy="2080271"/>
          </a:xfrm>
          <a:prstGeom prst="rect">
            <a:avLst/>
          </a:prstGeom>
        </p:spPr>
      </p:pic>
      <p:sp>
        <p:nvSpPr>
          <p:cNvPr id="9" name="Title 3">
            <a:extLst>
              <a:ext uri="{FF2B5EF4-FFF2-40B4-BE49-F238E27FC236}">
                <a16:creationId xmlns:a16="http://schemas.microsoft.com/office/drawing/2014/main" id="{196A6FA1-9445-4ABC-860F-8F5D6A9C8D95}"/>
              </a:ext>
            </a:extLst>
          </p:cNvPr>
          <p:cNvSpPr txBox="1">
            <a:spLocks/>
          </p:cNvSpPr>
          <p:nvPr/>
        </p:nvSpPr>
        <p:spPr>
          <a:xfrm>
            <a:off x="5077475" y="3505293"/>
            <a:ext cx="3402023" cy="12086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pPr algn="just"/>
            <a:r>
              <a:rPr lang="en-US"/>
              <a:t>We see that ladieswear takes up the bulk of transactions, in terms of quantity and spending. This is followed by divided, which targets teens. </a:t>
            </a:r>
            <a:endParaRPr lang="en-SG"/>
          </a:p>
        </p:txBody>
      </p:sp>
    </p:spTree>
    <p:extLst>
      <p:ext uri="{BB962C8B-B14F-4D97-AF65-F5344CB8AC3E}">
        <p14:creationId xmlns:p14="http://schemas.microsoft.com/office/powerpoint/2010/main" val="1706032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3C42-B44C-426E-90F0-B4386FAC19BF}"/>
              </a:ext>
            </a:extLst>
          </p:cNvPr>
          <p:cNvSpPr>
            <a:spLocks noGrp="1"/>
          </p:cNvSpPr>
          <p:nvPr>
            <p:ph type="title"/>
          </p:nvPr>
        </p:nvSpPr>
        <p:spPr/>
        <p:txBody>
          <a:bodyPr/>
          <a:lstStyle/>
          <a:p>
            <a:r>
              <a:rPr lang="en-US"/>
              <a:t>DIVING DEEPER INTO PRODUCT GROUPS</a:t>
            </a:r>
            <a:endParaRPr lang="en-SG"/>
          </a:p>
        </p:txBody>
      </p:sp>
      <p:pic>
        <p:nvPicPr>
          <p:cNvPr id="12" name="Picture 11">
            <a:extLst>
              <a:ext uri="{FF2B5EF4-FFF2-40B4-BE49-F238E27FC236}">
                <a16:creationId xmlns:a16="http://schemas.microsoft.com/office/drawing/2014/main" id="{8D799DC5-0548-4F65-8F55-020C3B069325}"/>
              </a:ext>
            </a:extLst>
          </p:cNvPr>
          <p:cNvPicPr>
            <a:picLocks noChangeAspect="1"/>
          </p:cNvPicPr>
          <p:nvPr/>
        </p:nvPicPr>
        <p:blipFill>
          <a:blip r:embed="rId2"/>
          <a:stretch>
            <a:fillRect/>
          </a:stretch>
        </p:blipFill>
        <p:spPr>
          <a:xfrm>
            <a:off x="535518" y="1117412"/>
            <a:ext cx="5350092" cy="1767857"/>
          </a:xfrm>
          <a:prstGeom prst="rect">
            <a:avLst/>
          </a:prstGeom>
        </p:spPr>
      </p:pic>
      <p:pic>
        <p:nvPicPr>
          <p:cNvPr id="14" name="Picture 13">
            <a:extLst>
              <a:ext uri="{FF2B5EF4-FFF2-40B4-BE49-F238E27FC236}">
                <a16:creationId xmlns:a16="http://schemas.microsoft.com/office/drawing/2014/main" id="{9DD2C769-9E2C-4201-A005-96FC1D41D899}"/>
              </a:ext>
            </a:extLst>
          </p:cNvPr>
          <p:cNvPicPr>
            <a:picLocks noChangeAspect="1"/>
          </p:cNvPicPr>
          <p:nvPr/>
        </p:nvPicPr>
        <p:blipFill>
          <a:blip r:embed="rId3"/>
          <a:stretch>
            <a:fillRect/>
          </a:stretch>
        </p:blipFill>
        <p:spPr>
          <a:xfrm>
            <a:off x="535518" y="2968781"/>
            <a:ext cx="5350092" cy="1730273"/>
          </a:xfrm>
          <a:prstGeom prst="rect">
            <a:avLst/>
          </a:prstGeom>
        </p:spPr>
      </p:pic>
      <p:sp>
        <p:nvSpPr>
          <p:cNvPr id="15" name="Title 3">
            <a:extLst>
              <a:ext uri="{FF2B5EF4-FFF2-40B4-BE49-F238E27FC236}">
                <a16:creationId xmlns:a16="http://schemas.microsoft.com/office/drawing/2014/main" id="{0093B3EE-0A02-4368-80F1-FEAD1412DDC6}"/>
              </a:ext>
            </a:extLst>
          </p:cNvPr>
          <p:cNvSpPr txBox="1">
            <a:spLocks/>
          </p:cNvSpPr>
          <p:nvPr/>
        </p:nvSpPr>
        <p:spPr>
          <a:xfrm>
            <a:off x="5885610" y="2472930"/>
            <a:ext cx="2545116" cy="12086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pPr algn="just"/>
            <a:r>
              <a:rPr lang="en-US"/>
              <a:t>We see that ladieswear garment upper body, full body and underwear takes up a huge portion of spending and product quantity. </a:t>
            </a:r>
            <a:endParaRPr lang="en-SG"/>
          </a:p>
        </p:txBody>
      </p:sp>
    </p:spTree>
    <p:extLst>
      <p:ext uri="{BB962C8B-B14F-4D97-AF65-F5344CB8AC3E}">
        <p14:creationId xmlns:p14="http://schemas.microsoft.com/office/powerpoint/2010/main" val="411356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66"/>
          <p:cNvSpPr txBox="1">
            <a:spLocks noGrp="1"/>
          </p:cNvSpPr>
          <p:nvPr>
            <p:ph type="title" idx="2"/>
          </p:nvPr>
        </p:nvSpPr>
        <p:spPr>
          <a:xfrm>
            <a:off x="2190903" y="3157613"/>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360" name="Google Shape;1360;p66"/>
          <p:cNvSpPr txBox="1">
            <a:spLocks noGrp="1"/>
          </p:cNvSpPr>
          <p:nvPr>
            <p:ph type="ctrTitle"/>
          </p:nvPr>
        </p:nvSpPr>
        <p:spPr>
          <a:xfrm>
            <a:off x="3859471" y="3028313"/>
            <a:ext cx="38883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200"/>
              <a:t>HYBRID RECOMMENDER SYSTEM –</a:t>
            </a:r>
            <a:br>
              <a:rPr lang="en-SG" sz="3200"/>
            </a:br>
            <a:r>
              <a:rPr lang="en-SG" sz="3200"/>
              <a:t>“TRY SOMETHING NEW!”</a:t>
            </a:r>
          </a:p>
        </p:txBody>
      </p:sp>
      <p:pic>
        <p:nvPicPr>
          <p:cNvPr id="1361" name="Google Shape;1361;p66"/>
          <p:cNvPicPr preferRelativeResize="0"/>
          <p:nvPr/>
        </p:nvPicPr>
        <p:blipFill rotWithShape="1">
          <a:blip r:embed="rId3">
            <a:alphaModFix/>
          </a:blip>
          <a:srcRect l="-190" t="12348" r="189" b="7259"/>
          <a:stretch/>
        </p:blipFill>
        <p:spPr>
          <a:xfrm>
            <a:off x="2306404" y="-2224356"/>
            <a:ext cx="4531200" cy="4448700"/>
          </a:xfrm>
          <a:prstGeom prst="arc">
            <a:avLst>
              <a:gd name="adj1" fmla="val 26021"/>
              <a:gd name="adj2" fmla="val 10791283"/>
            </a:avLst>
          </a:prstGeom>
          <a:noFill/>
          <a:ln>
            <a:noFill/>
          </a:ln>
        </p:spPr>
      </p:pic>
      <p:sp>
        <p:nvSpPr>
          <p:cNvPr id="1362" name="Google Shape;1362;p66"/>
          <p:cNvSpPr/>
          <p:nvPr/>
        </p:nvSpPr>
        <p:spPr>
          <a:xfrm>
            <a:off x="6473145" y="239650"/>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8"/>
        <p:cNvGrpSpPr/>
        <p:nvPr/>
      </p:nvGrpSpPr>
      <p:grpSpPr>
        <a:xfrm>
          <a:off x="0" y="0"/>
          <a:ext cx="0" cy="0"/>
          <a:chOff x="0" y="0"/>
          <a:chExt cx="0" cy="0"/>
        </a:xfrm>
      </p:grpSpPr>
      <p:sp>
        <p:nvSpPr>
          <p:cNvPr id="769" name="Google Shape;769;p46"/>
          <p:cNvSpPr txBox="1">
            <a:spLocks noGrp="1"/>
          </p:cNvSpPr>
          <p:nvPr>
            <p:ph type="title"/>
          </p:nvPr>
        </p:nvSpPr>
        <p:spPr>
          <a:xfrm>
            <a:off x="861329" y="1760872"/>
            <a:ext cx="3470100" cy="49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2800"/>
              <a:t>Background</a:t>
            </a:r>
          </a:p>
        </p:txBody>
      </p:sp>
      <p:sp>
        <p:nvSpPr>
          <p:cNvPr id="770" name="Google Shape;770;p46"/>
          <p:cNvSpPr txBox="1">
            <a:spLocks noGrp="1"/>
          </p:cNvSpPr>
          <p:nvPr>
            <p:ph type="title" idx="2"/>
          </p:nvPr>
        </p:nvSpPr>
        <p:spPr>
          <a:xfrm>
            <a:off x="713225" y="2393973"/>
            <a:ext cx="3766308" cy="1149017"/>
          </a:xfrm>
          <a:prstGeom prst="rect">
            <a:avLst/>
          </a:prstGeom>
        </p:spPr>
        <p:txBody>
          <a:bodyPr spcFirstLastPara="1" wrap="square" lIns="91425" tIns="91425" rIns="91425" bIns="91425" anchor="t" anchorCtr="0">
            <a:noAutofit/>
          </a:bodyPr>
          <a:lstStyle/>
          <a:p>
            <a:pPr lvl="0" algn="just">
              <a:buClr>
                <a:schemeClr val="dk1"/>
              </a:buClr>
              <a:buSzPts val="1100"/>
            </a:pPr>
            <a:r>
              <a:rPr lang="en-SG" sz="1400"/>
              <a:t>The e-commerce market has experienced unprecedented growth in the last 5 years. The increasing significance of such a service in this digital age, have forced retailers to extract value from newly unlocked data points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73"/>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a:t>
            </a:r>
            <a:endParaRPr/>
          </a:p>
        </p:txBody>
      </p:sp>
      <p:grpSp>
        <p:nvGrpSpPr>
          <p:cNvPr id="1537" name="Google Shape;1537;p73"/>
          <p:cNvGrpSpPr/>
          <p:nvPr/>
        </p:nvGrpSpPr>
        <p:grpSpPr>
          <a:xfrm>
            <a:off x="1132622" y="1516545"/>
            <a:ext cx="939900" cy="939900"/>
            <a:chOff x="1211375" y="2058663"/>
            <a:chExt cx="939900" cy="939900"/>
          </a:xfrm>
        </p:grpSpPr>
        <p:sp>
          <p:nvSpPr>
            <p:cNvPr id="1538" name="Google Shape;1538;p73"/>
            <p:cNvSpPr/>
            <p:nvPr/>
          </p:nvSpPr>
          <p:spPr>
            <a:xfrm>
              <a:off x="1211375" y="2058663"/>
              <a:ext cx="939900" cy="939900"/>
            </a:xfrm>
            <a:prstGeom prst="ellipse">
              <a:avLst/>
            </a:prstGeom>
            <a:noFill/>
            <a:ln w="28575" cap="flat" cmpd="sng">
              <a:solidFill>
                <a:srgbClr val="FFC7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3"/>
            <p:cNvSpPr/>
            <p:nvPr/>
          </p:nvSpPr>
          <p:spPr>
            <a:xfrm>
              <a:off x="1298375" y="2145663"/>
              <a:ext cx="765900" cy="765900"/>
            </a:xfrm>
            <a:prstGeom prst="ellipse">
              <a:avLst/>
            </a:prstGeom>
            <a:solidFill>
              <a:srgbClr val="FFC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0" name="Google Shape;1540;p73"/>
          <p:cNvSpPr txBox="1"/>
          <p:nvPr/>
        </p:nvSpPr>
        <p:spPr>
          <a:xfrm>
            <a:off x="634472" y="2681169"/>
            <a:ext cx="1936200" cy="35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Step 1</a:t>
            </a:r>
            <a:endParaRPr lang="en-SG" sz="1600" b="1">
              <a:solidFill>
                <a:srgbClr val="000000"/>
              </a:solidFill>
              <a:latin typeface="Muli"/>
              <a:ea typeface="Muli"/>
              <a:cs typeface="Muli"/>
              <a:sym typeface="Muli"/>
            </a:endParaRPr>
          </a:p>
        </p:txBody>
      </p:sp>
      <p:grpSp>
        <p:nvGrpSpPr>
          <p:cNvPr id="1542" name="Google Shape;1542;p73"/>
          <p:cNvGrpSpPr/>
          <p:nvPr/>
        </p:nvGrpSpPr>
        <p:grpSpPr>
          <a:xfrm>
            <a:off x="6953403" y="1516545"/>
            <a:ext cx="939900" cy="939900"/>
            <a:chOff x="6992725" y="2058663"/>
            <a:chExt cx="939900" cy="939900"/>
          </a:xfrm>
        </p:grpSpPr>
        <p:sp>
          <p:nvSpPr>
            <p:cNvPr id="1543" name="Google Shape;1543;p73"/>
            <p:cNvSpPr/>
            <p:nvPr/>
          </p:nvSpPr>
          <p:spPr>
            <a:xfrm>
              <a:off x="6992725" y="2058663"/>
              <a:ext cx="939900" cy="939900"/>
            </a:xfrm>
            <a:prstGeom prst="ellipse">
              <a:avLst/>
            </a:prstGeom>
            <a:noFill/>
            <a:ln w="28575" cap="flat" cmpd="sng">
              <a:solidFill>
                <a:srgbClr val="FFC7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3"/>
            <p:cNvSpPr/>
            <p:nvPr/>
          </p:nvSpPr>
          <p:spPr>
            <a:xfrm>
              <a:off x="7079725" y="2145663"/>
              <a:ext cx="765900" cy="765900"/>
            </a:xfrm>
            <a:prstGeom prst="ellipse">
              <a:avLst/>
            </a:prstGeom>
            <a:solidFill>
              <a:srgbClr val="FFC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73"/>
          <p:cNvSpPr txBox="1"/>
          <p:nvPr/>
        </p:nvSpPr>
        <p:spPr>
          <a:xfrm>
            <a:off x="6455253" y="2681169"/>
            <a:ext cx="1936200" cy="35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Step 3</a:t>
            </a:r>
            <a:endParaRPr lang="en-SG" sz="1600" b="1">
              <a:solidFill>
                <a:srgbClr val="000000"/>
              </a:solidFill>
              <a:latin typeface="Muli"/>
              <a:ea typeface="Muli"/>
              <a:cs typeface="Muli"/>
              <a:sym typeface="Muli"/>
            </a:endParaRPr>
          </a:p>
        </p:txBody>
      </p:sp>
      <p:grpSp>
        <p:nvGrpSpPr>
          <p:cNvPr id="1547" name="Google Shape;1547;p73"/>
          <p:cNvGrpSpPr/>
          <p:nvPr/>
        </p:nvGrpSpPr>
        <p:grpSpPr>
          <a:xfrm>
            <a:off x="4076635" y="1516545"/>
            <a:ext cx="939900" cy="939900"/>
            <a:chOff x="4102050" y="2058663"/>
            <a:chExt cx="939900" cy="939900"/>
          </a:xfrm>
        </p:grpSpPr>
        <p:sp>
          <p:nvSpPr>
            <p:cNvPr id="1548" name="Google Shape;1548;p73"/>
            <p:cNvSpPr/>
            <p:nvPr/>
          </p:nvSpPr>
          <p:spPr>
            <a:xfrm>
              <a:off x="4102050" y="2058663"/>
              <a:ext cx="939900" cy="939900"/>
            </a:xfrm>
            <a:prstGeom prst="ellipse">
              <a:avLst/>
            </a:prstGeom>
            <a:noFill/>
            <a:ln w="28575" cap="flat" cmpd="sng">
              <a:solidFill>
                <a:srgbClr val="FFC7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3"/>
            <p:cNvSpPr/>
            <p:nvPr/>
          </p:nvSpPr>
          <p:spPr>
            <a:xfrm>
              <a:off x="4189050" y="2145663"/>
              <a:ext cx="765900" cy="765900"/>
            </a:xfrm>
            <a:prstGeom prst="ellipse">
              <a:avLst/>
            </a:prstGeom>
            <a:solidFill>
              <a:srgbClr val="FFC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73"/>
          <p:cNvSpPr txBox="1"/>
          <p:nvPr/>
        </p:nvSpPr>
        <p:spPr>
          <a:xfrm>
            <a:off x="3578485" y="2681169"/>
            <a:ext cx="1936200" cy="35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Step 2</a:t>
            </a:r>
            <a:endParaRPr lang="en-SG" sz="1600" b="1">
              <a:solidFill>
                <a:srgbClr val="000000"/>
              </a:solidFill>
              <a:latin typeface="Muli"/>
              <a:ea typeface="Muli"/>
              <a:cs typeface="Muli"/>
              <a:sym typeface="Muli"/>
            </a:endParaRPr>
          </a:p>
        </p:txBody>
      </p:sp>
      <p:grpSp>
        <p:nvGrpSpPr>
          <p:cNvPr id="1572" name="Google Shape;1572;p73"/>
          <p:cNvGrpSpPr/>
          <p:nvPr/>
        </p:nvGrpSpPr>
        <p:grpSpPr>
          <a:xfrm>
            <a:off x="2734731" y="1813174"/>
            <a:ext cx="783880" cy="428363"/>
            <a:chOff x="2778231" y="2355292"/>
            <a:chExt cx="783880" cy="428363"/>
          </a:xfrm>
        </p:grpSpPr>
        <p:sp>
          <p:nvSpPr>
            <p:cNvPr id="1573" name="Google Shape;1573;p73"/>
            <p:cNvSpPr/>
            <p:nvPr/>
          </p:nvSpPr>
          <p:spPr>
            <a:xfrm rot="-5400000">
              <a:off x="2955989"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3"/>
            <p:cNvSpPr/>
            <p:nvPr/>
          </p:nvSpPr>
          <p:spPr>
            <a:xfrm rot="-5400000">
              <a:off x="2666689"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3"/>
            <p:cNvSpPr/>
            <p:nvPr/>
          </p:nvSpPr>
          <p:spPr>
            <a:xfrm rot="-5400000">
              <a:off x="3245289"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73"/>
          <p:cNvGrpSpPr/>
          <p:nvPr/>
        </p:nvGrpSpPr>
        <p:grpSpPr>
          <a:xfrm>
            <a:off x="5625394" y="1813174"/>
            <a:ext cx="783880" cy="428363"/>
            <a:chOff x="5755419" y="2355292"/>
            <a:chExt cx="783880" cy="428363"/>
          </a:xfrm>
        </p:grpSpPr>
        <p:sp>
          <p:nvSpPr>
            <p:cNvPr id="1577" name="Google Shape;1577;p73"/>
            <p:cNvSpPr/>
            <p:nvPr/>
          </p:nvSpPr>
          <p:spPr>
            <a:xfrm rot="-5400000">
              <a:off x="5933177"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3"/>
            <p:cNvSpPr/>
            <p:nvPr/>
          </p:nvSpPr>
          <p:spPr>
            <a:xfrm rot="-5400000">
              <a:off x="5643877"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3"/>
            <p:cNvSpPr/>
            <p:nvPr/>
          </p:nvSpPr>
          <p:spPr>
            <a:xfrm rot="-5400000">
              <a:off x="6222477"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A4BD985-C85C-DEF7-E48F-B21F166BA4C1}"/>
              </a:ext>
            </a:extLst>
          </p:cNvPr>
          <p:cNvPicPr>
            <a:picLocks noChangeAspect="1"/>
          </p:cNvPicPr>
          <p:nvPr/>
        </p:nvPicPr>
        <p:blipFill>
          <a:blip r:embed="rId3"/>
          <a:stretch>
            <a:fillRect/>
          </a:stretch>
        </p:blipFill>
        <p:spPr>
          <a:xfrm>
            <a:off x="1368572" y="1752495"/>
            <a:ext cx="468000" cy="468000"/>
          </a:xfrm>
          <a:prstGeom prst="rect">
            <a:avLst/>
          </a:prstGeom>
          <a:noFill/>
        </p:spPr>
      </p:pic>
      <p:pic>
        <p:nvPicPr>
          <p:cNvPr id="4" name="Picture 3">
            <a:extLst>
              <a:ext uri="{FF2B5EF4-FFF2-40B4-BE49-F238E27FC236}">
                <a16:creationId xmlns:a16="http://schemas.microsoft.com/office/drawing/2014/main" id="{2B7DD745-AB3D-79A9-79AB-7CCF17FD9E4E}"/>
              </a:ext>
            </a:extLst>
          </p:cNvPr>
          <p:cNvPicPr>
            <a:picLocks noChangeAspect="1"/>
          </p:cNvPicPr>
          <p:nvPr/>
        </p:nvPicPr>
        <p:blipFill>
          <a:blip r:embed="rId4"/>
          <a:stretch>
            <a:fillRect/>
          </a:stretch>
        </p:blipFill>
        <p:spPr>
          <a:xfrm>
            <a:off x="4312585" y="1728270"/>
            <a:ext cx="468000" cy="468000"/>
          </a:xfrm>
          <a:prstGeom prst="rect">
            <a:avLst/>
          </a:prstGeom>
        </p:spPr>
      </p:pic>
      <p:pic>
        <p:nvPicPr>
          <p:cNvPr id="5" name="Picture 4">
            <a:extLst>
              <a:ext uri="{FF2B5EF4-FFF2-40B4-BE49-F238E27FC236}">
                <a16:creationId xmlns:a16="http://schemas.microsoft.com/office/drawing/2014/main" id="{5ECE3CF0-C8D3-FAEA-BCDA-01E8CE01E48F}"/>
              </a:ext>
            </a:extLst>
          </p:cNvPr>
          <p:cNvPicPr>
            <a:picLocks noChangeAspect="1"/>
          </p:cNvPicPr>
          <p:nvPr/>
        </p:nvPicPr>
        <p:blipFill>
          <a:blip r:embed="rId5"/>
          <a:stretch>
            <a:fillRect/>
          </a:stretch>
        </p:blipFill>
        <p:spPr>
          <a:xfrm>
            <a:off x="7189353" y="1792519"/>
            <a:ext cx="468000" cy="468000"/>
          </a:xfrm>
          <a:prstGeom prst="rect">
            <a:avLst/>
          </a:prstGeom>
        </p:spPr>
      </p:pic>
      <p:sp>
        <p:nvSpPr>
          <p:cNvPr id="49" name="Google Shape;1541;p73">
            <a:extLst>
              <a:ext uri="{FF2B5EF4-FFF2-40B4-BE49-F238E27FC236}">
                <a16:creationId xmlns:a16="http://schemas.microsoft.com/office/drawing/2014/main" id="{AA1E2E15-3547-4F47-8DB9-4ECC45E7DFB3}"/>
              </a:ext>
            </a:extLst>
          </p:cNvPr>
          <p:cNvSpPr txBox="1"/>
          <p:nvPr/>
        </p:nvSpPr>
        <p:spPr>
          <a:xfrm>
            <a:off x="342572" y="3641385"/>
            <a:ext cx="2520000" cy="471826"/>
          </a:xfrm>
          <a:prstGeom prst="rect">
            <a:avLst/>
          </a:prstGeom>
          <a:noFill/>
          <a:ln>
            <a:noFill/>
          </a:ln>
        </p:spPr>
        <p:txBody>
          <a:bodyPr spcFirstLastPara="1" wrap="square" lIns="91425" tIns="91425" rIns="91425" bIns="91425" anchor="ctr" anchorCtr="0">
            <a:noAutofit/>
          </a:bodyPr>
          <a:lstStyle/>
          <a:p>
            <a:pPr lvl="0" algn="just"/>
            <a:r>
              <a:rPr lang="en-US">
                <a:solidFill>
                  <a:srgbClr val="434343"/>
                </a:solidFill>
                <a:latin typeface="Muli"/>
                <a:ea typeface="Muli"/>
                <a:cs typeface="Muli"/>
                <a:sym typeface="Muli"/>
              </a:rPr>
              <a:t>Find out what’s trending and likely to attract the customer</a:t>
            </a:r>
            <a:endParaRPr lang="en-SG" sz="1100">
              <a:solidFill>
                <a:srgbClr val="434343"/>
              </a:solidFill>
              <a:latin typeface="Muli"/>
              <a:ea typeface="Muli"/>
              <a:cs typeface="Muli"/>
              <a:sym typeface="Muli"/>
            </a:endParaRPr>
          </a:p>
        </p:txBody>
      </p:sp>
      <p:sp>
        <p:nvSpPr>
          <p:cNvPr id="50" name="Google Shape;1541;p73">
            <a:extLst>
              <a:ext uri="{FF2B5EF4-FFF2-40B4-BE49-F238E27FC236}">
                <a16:creationId xmlns:a16="http://schemas.microsoft.com/office/drawing/2014/main" id="{2C151FAA-E3B6-4D82-BC57-181EC86E969D}"/>
              </a:ext>
            </a:extLst>
          </p:cNvPr>
          <p:cNvSpPr txBox="1"/>
          <p:nvPr/>
        </p:nvSpPr>
        <p:spPr>
          <a:xfrm>
            <a:off x="3244576" y="3641385"/>
            <a:ext cx="2604019" cy="471826"/>
          </a:xfrm>
          <a:prstGeom prst="rect">
            <a:avLst/>
          </a:prstGeom>
          <a:noFill/>
          <a:ln>
            <a:noFill/>
          </a:ln>
        </p:spPr>
        <p:txBody>
          <a:bodyPr spcFirstLastPara="1" wrap="square" lIns="91425" tIns="91425" rIns="91425" bIns="91425" anchor="ctr" anchorCtr="0">
            <a:noAutofit/>
          </a:bodyPr>
          <a:lstStyle/>
          <a:p>
            <a:pPr lvl="0" algn="just"/>
            <a:r>
              <a:rPr lang="en-US">
                <a:solidFill>
                  <a:srgbClr val="434343"/>
                </a:solidFill>
                <a:latin typeface="Muli"/>
                <a:ea typeface="Muli"/>
                <a:cs typeface="Muli"/>
                <a:sym typeface="Muli"/>
              </a:rPr>
              <a:t>Limit the results based on the customer’s personal preferences</a:t>
            </a:r>
            <a:endParaRPr lang="en-SG">
              <a:solidFill>
                <a:srgbClr val="434343"/>
              </a:solidFill>
              <a:latin typeface="Muli"/>
              <a:ea typeface="Muli"/>
              <a:cs typeface="Muli"/>
              <a:sym typeface="Muli"/>
            </a:endParaRPr>
          </a:p>
        </p:txBody>
      </p:sp>
      <p:sp>
        <p:nvSpPr>
          <p:cNvPr id="51" name="Google Shape;1541;p73">
            <a:extLst>
              <a:ext uri="{FF2B5EF4-FFF2-40B4-BE49-F238E27FC236}">
                <a16:creationId xmlns:a16="http://schemas.microsoft.com/office/drawing/2014/main" id="{94C528C9-EEE4-4D0C-B4B5-CA3E4149E82C}"/>
              </a:ext>
            </a:extLst>
          </p:cNvPr>
          <p:cNvSpPr txBox="1"/>
          <p:nvPr/>
        </p:nvSpPr>
        <p:spPr>
          <a:xfrm>
            <a:off x="6119974" y="3641384"/>
            <a:ext cx="2604019" cy="881999"/>
          </a:xfrm>
          <a:prstGeom prst="rect">
            <a:avLst/>
          </a:prstGeom>
          <a:noFill/>
          <a:ln>
            <a:noFill/>
          </a:ln>
        </p:spPr>
        <p:txBody>
          <a:bodyPr spcFirstLastPara="1" wrap="square" lIns="91425" tIns="91425" rIns="91425" bIns="91425" anchor="ctr" anchorCtr="0">
            <a:noAutofit/>
          </a:bodyPr>
          <a:lstStyle/>
          <a:p>
            <a:pPr lvl="0" algn="just"/>
            <a:r>
              <a:rPr lang="en-US">
                <a:solidFill>
                  <a:srgbClr val="434343"/>
                </a:solidFill>
                <a:latin typeface="Muli"/>
                <a:ea typeface="Muli"/>
                <a:cs typeface="Muli"/>
                <a:sym typeface="Muli"/>
              </a:rPr>
              <a:t>Expand the result set with other complementary articles that might be unexpected but will also interest the customer</a:t>
            </a:r>
            <a:endParaRPr lang="en-SG">
              <a:solidFill>
                <a:srgbClr val="434343"/>
              </a:solidFill>
              <a:latin typeface="Muli"/>
              <a:ea typeface="Muli"/>
              <a:cs typeface="Muli"/>
              <a:sym typeface="Muli"/>
            </a:endParaRPr>
          </a:p>
        </p:txBody>
      </p:sp>
      <p:sp>
        <p:nvSpPr>
          <p:cNvPr id="52" name="Google Shape;1541;p73">
            <a:extLst>
              <a:ext uri="{FF2B5EF4-FFF2-40B4-BE49-F238E27FC236}">
                <a16:creationId xmlns:a16="http://schemas.microsoft.com/office/drawing/2014/main" id="{83975A03-64AC-458E-BD39-2A896D06475B}"/>
              </a:ext>
            </a:extLst>
          </p:cNvPr>
          <p:cNvSpPr txBox="1"/>
          <p:nvPr/>
        </p:nvSpPr>
        <p:spPr>
          <a:xfrm>
            <a:off x="342572" y="3148719"/>
            <a:ext cx="2520000" cy="471826"/>
          </a:xfrm>
          <a:prstGeom prst="rect">
            <a:avLst/>
          </a:prstGeom>
          <a:noFill/>
          <a:ln>
            <a:noFill/>
          </a:ln>
        </p:spPr>
        <p:txBody>
          <a:bodyPr spcFirstLastPara="1" wrap="square" lIns="91425" tIns="91425" rIns="91425" bIns="91425" anchor="ctr" anchorCtr="0">
            <a:noAutofit/>
          </a:bodyPr>
          <a:lstStyle/>
          <a:p>
            <a:pPr lvl="0" algn="ctr"/>
            <a:r>
              <a:rPr lang="en-US" i="1" u="sng">
                <a:solidFill>
                  <a:srgbClr val="434343"/>
                </a:solidFill>
                <a:latin typeface="Muli"/>
                <a:ea typeface="Muli"/>
                <a:cs typeface="Muli"/>
                <a:sym typeface="Muli"/>
              </a:rPr>
              <a:t>General Idea</a:t>
            </a:r>
            <a:endParaRPr lang="en-SG" sz="1100" i="1" u="sng">
              <a:solidFill>
                <a:srgbClr val="434343"/>
              </a:solidFill>
              <a:latin typeface="Muli"/>
              <a:ea typeface="Muli"/>
              <a:cs typeface="Muli"/>
              <a:sym typeface="Muli"/>
            </a:endParaRPr>
          </a:p>
        </p:txBody>
      </p:sp>
      <p:sp>
        <p:nvSpPr>
          <p:cNvPr id="53" name="Google Shape;1541;p73">
            <a:extLst>
              <a:ext uri="{FF2B5EF4-FFF2-40B4-BE49-F238E27FC236}">
                <a16:creationId xmlns:a16="http://schemas.microsoft.com/office/drawing/2014/main" id="{090D1399-2262-4E38-8392-67181A40AB6D}"/>
              </a:ext>
            </a:extLst>
          </p:cNvPr>
          <p:cNvSpPr txBox="1"/>
          <p:nvPr/>
        </p:nvSpPr>
        <p:spPr>
          <a:xfrm>
            <a:off x="3286585" y="3148719"/>
            <a:ext cx="2520000" cy="471826"/>
          </a:xfrm>
          <a:prstGeom prst="rect">
            <a:avLst/>
          </a:prstGeom>
          <a:noFill/>
          <a:ln>
            <a:noFill/>
          </a:ln>
        </p:spPr>
        <p:txBody>
          <a:bodyPr spcFirstLastPara="1" wrap="square" lIns="91425" tIns="91425" rIns="91425" bIns="91425" anchor="ctr" anchorCtr="0">
            <a:noAutofit/>
          </a:bodyPr>
          <a:lstStyle/>
          <a:p>
            <a:pPr lvl="0" algn="ctr"/>
            <a:r>
              <a:rPr lang="en-US" i="1" u="sng">
                <a:solidFill>
                  <a:srgbClr val="434343"/>
                </a:solidFill>
                <a:latin typeface="Muli"/>
                <a:ea typeface="Muli"/>
                <a:cs typeface="Muli"/>
                <a:sym typeface="Muli"/>
              </a:rPr>
              <a:t>General Idea</a:t>
            </a:r>
            <a:endParaRPr lang="en-SG" sz="1100" i="1" u="sng">
              <a:solidFill>
                <a:srgbClr val="434343"/>
              </a:solidFill>
              <a:latin typeface="Muli"/>
              <a:ea typeface="Muli"/>
              <a:cs typeface="Muli"/>
              <a:sym typeface="Muli"/>
            </a:endParaRPr>
          </a:p>
        </p:txBody>
      </p:sp>
      <p:sp>
        <p:nvSpPr>
          <p:cNvPr id="54" name="Google Shape;1541;p73">
            <a:extLst>
              <a:ext uri="{FF2B5EF4-FFF2-40B4-BE49-F238E27FC236}">
                <a16:creationId xmlns:a16="http://schemas.microsoft.com/office/drawing/2014/main" id="{0A1B4EAB-5CCB-47AD-9ABA-3D66EFD0D48E}"/>
              </a:ext>
            </a:extLst>
          </p:cNvPr>
          <p:cNvSpPr txBox="1"/>
          <p:nvPr/>
        </p:nvSpPr>
        <p:spPr>
          <a:xfrm>
            <a:off x="6161983" y="3148719"/>
            <a:ext cx="2520000" cy="471826"/>
          </a:xfrm>
          <a:prstGeom prst="rect">
            <a:avLst/>
          </a:prstGeom>
          <a:noFill/>
          <a:ln>
            <a:noFill/>
          </a:ln>
        </p:spPr>
        <p:txBody>
          <a:bodyPr spcFirstLastPara="1" wrap="square" lIns="91425" tIns="91425" rIns="91425" bIns="91425" anchor="ctr" anchorCtr="0">
            <a:noAutofit/>
          </a:bodyPr>
          <a:lstStyle/>
          <a:p>
            <a:pPr lvl="0" algn="ctr"/>
            <a:r>
              <a:rPr lang="en-US" i="1" u="sng">
                <a:solidFill>
                  <a:srgbClr val="434343"/>
                </a:solidFill>
                <a:latin typeface="Muli"/>
                <a:ea typeface="Muli"/>
                <a:cs typeface="Muli"/>
                <a:sym typeface="Muli"/>
              </a:rPr>
              <a:t>General Idea</a:t>
            </a:r>
            <a:endParaRPr lang="en-SG" sz="1100" i="1" u="sng">
              <a:solidFill>
                <a:srgbClr val="434343"/>
              </a:solidFill>
              <a:latin typeface="Muli"/>
              <a:ea typeface="Muli"/>
              <a:cs typeface="Muli"/>
              <a:sym typeface="Muli"/>
            </a:endParaRPr>
          </a:p>
        </p:txBody>
      </p:sp>
    </p:spTree>
    <p:extLst>
      <p:ext uri="{BB962C8B-B14F-4D97-AF65-F5344CB8AC3E}">
        <p14:creationId xmlns:p14="http://schemas.microsoft.com/office/powerpoint/2010/main" val="935031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73"/>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a:t>
            </a:r>
            <a:endParaRPr/>
          </a:p>
        </p:txBody>
      </p:sp>
      <p:grpSp>
        <p:nvGrpSpPr>
          <p:cNvPr id="1537" name="Google Shape;1537;p73"/>
          <p:cNvGrpSpPr/>
          <p:nvPr/>
        </p:nvGrpSpPr>
        <p:grpSpPr>
          <a:xfrm>
            <a:off x="1135705" y="1516545"/>
            <a:ext cx="939900" cy="939900"/>
            <a:chOff x="1211375" y="2058663"/>
            <a:chExt cx="939900" cy="939900"/>
          </a:xfrm>
        </p:grpSpPr>
        <p:sp>
          <p:nvSpPr>
            <p:cNvPr id="1538" name="Google Shape;1538;p73"/>
            <p:cNvSpPr/>
            <p:nvPr/>
          </p:nvSpPr>
          <p:spPr>
            <a:xfrm>
              <a:off x="1211375" y="2058663"/>
              <a:ext cx="939900" cy="939900"/>
            </a:xfrm>
            <a:prstGeom prst="ellipse">
              <a:avLst/>
            </a:prstGeom>
            <a:noFill/>
            <a:ln w="28575" cap="flat" cmpd="sng">
              <a:solidFill>
                <a:srgbClr val="FFC7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3"/>
            <p:cNvSpPr/>
            <p:nvPr/>
          </p:nvSpPr>
          <p:spPr>
            <a:xfrm>
              <a:off x="1298375" y="2145663"/>
              <a:ext cx="765900" cy="765900"/>
            </a:xfrm>
            <a:prstGeom prst="ellipse">
              <a:avLst/>
            </a:prstGeom>
            <a:solidFill>
              <a:srgbClr val="FFC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0" name="Google Shape;1540;p73"/>
          <p:cNvSpPr txBox="1"/>
          <p:nvPr/>
        </p:nvSpPr>
        <p:spPr>
          <a:xfrm>
            <a:off x="637555" y="2681169"/>
            <a:ext cx="1936200" cy="35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Step 1</a:t>
            </a:r>
            <a:endParaRPr lang="en-SG" sz="1600" b="1">
              <a:solidFill>
                <a:srgbClr val="000000"/>
              </a:solidFill>
              <a:latin typeface="Muli"/>
              <a:ea typeface="Muli"/>
              <a:cs typeface="Muli"/>
              <a:sym typeface="Muli"/>
            </a:endParaRPr>
          </a:p>
        </p:txBody>
      </p:sp>
      <p:sp>
        <p:nvSpPr>
          <p:cNvPr id="1541" name="Google Shape;1541;p73"/>
          <p:cNvSpPr txBox="1"/>
          <p:nvPr/>
        </p:nvSpPr>
        <p:spPr>
          <a:xfrm>
            <a:off x="345655" y="3153752"/>
            <a:ext cx="2520000" cy="1334788"/>
          </a:xfrm>
          <a:prstGeom prst="rect">
            <a:avLst/>
          </a:prstGeom>
          <a:noFill/>
          <a:ln>
            <a:noFill/>
          </a:ln>
        </p:spPr>
        <p:txBody>
          <a:bodyPr spcFirstLastPara="1" wrap="square" lIns="91425" tIns="91425" rIns="91425" bIns="91425" anchor="t" anchorCtr="0">
            <a:noAutofit/>
          </a:bodyPr>
          <a:lstStyle/>
          <a:p>
            <a:pPr lvl="0" algn="just"/>
            <a:r>
              <a:rPr lang="en-SG" sz="1300">
                <a:solidFill>
                  <a:srgbClr val="434343"/>
                </a:solidFill>
                <a:latin typeface="Muli"/>
                <a:ea typeface="Muli"/>
                <a:cs typeface="Muli"/>
                <a:sym typeface="Muli"/>
              </a:rPr>
              <a:t>Top 100 most popular articles by customer age group</a:t>
            </a:r>
          </a:p>
          <a:p>
            <a:pPr lvl="0" algn="just"/>
            <a:endParaRPr lang="en-SG" sz="1300">
              <a:solidFill>
                <a:srgbClr val="434343"/>
              </a:solidFill>
              <a:latin typeface="Muli"/>
              <a:ea typeface="Muli"/>
              <a:cs typeface="Muli"/>
              <a:sym typeface="Muli"/>
            </a:endParaRPr>
          </a:p>
          <a:p>
            <a:pPr lvl="0" algn="just"/>
            <a:r>
              <a:rPr lang="en-SG" sz="1050" i="1">
                <a:solidFill>
                  <a:srgbClr val="434343"/>
                </a:solidFill>
                <a:latin typeface="Muli"/>
                <a:ea typeface="Muli"/>
                <a:cs typeface="Muli"/>
                <a:sym typeface="Muli"/>
              </a:rPr>
              <a:t>*We assume that the customer will likely be interested in the mass fashion trend for his/her demographic at that time. We also do not scope down the customer’s gender as we do not have sufficient information and analysing transactions itself could be misleading</a:t>
            </a:r>
          </a:p>
        </p:txBody>
      </p:sp>
      <p:grpSp>
        <p:nvGrpSpPr>
          <p:cNvPr id="1542" name="Google Shape;1542;p73"/>
          <p:cNvGrpSpPr/>
          <p:nvPr/>
        </p:nvGrpSpPr>
        <p:grpSpPr>
          <a:xfrm>
            <a:off x="6953403" y="1516545"/>
            <a:ext cx="939900" cy="939900"/>
            <a:chOff x="6992725" y="2058663"/>
            <a:chExt cx="939900" cy="939900"/>
          </a:xfrm>
        </p:grpSpPr>
        <p:sp>
          <p:nvSpPr>
            <p:cNvPr id="1543" name="Google Shape;1543;p73"/>
            <p:cNvSpPr/>
            <p:nvPr/>
          </p:nvSpPr>
          <p:spPr>
            <a:xfrm>
              <a:off x="6992725" y="2058663"/>
              <a:ext cx="939900" cy="939900"/>
            </a:xfrm>
            <a:prstGeom prst="ellipse">
              <a:avLst/>
            </a:prstGeom>
            <a:noFill/>
            <a:ln w="28575" cap="flat" cmpd="sng">
              <a:solidFill>
                <a:srgbClr val="FFC7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3"/>
            <p:cNvSpPr/>
            <p:nvPr/>
          </p:nvSpPr>
          <p:spPr>
            <a:xfrm>
              <a:off x="7079725" y="2145663"/>
              <a:ext cx="765900" cy="765900"/>
            </a:xfrm>
            <a:prstGeom prst="ellipse">
              <a:avLst/>
            </a:prstGeom>
            <a:solidFill>
              <a:srgbClr val="FFC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73"/>
          <p:cNvSpPr txBox="1"/>
          <p:nvPr/>
        </p:nvSpPr>
        <p:spPr>
          <a:xfrm>
            <a:off x="6455253" y="2681169"/>
            <a:ext cx="1936200" cy="35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Step 3</a:t>
            </a:r>
            <a:endParaRPr lang="en-SG" sz="1600" b="1">
              <a:solidFill>
                <a:srgbClr val="000000"/>
              </a:solidFill>
              <a:latin typeface="Muli"/>
              <a:ea typeface="Muli"/>
              <a:cs typeface="Muli"/>
              <a:sym typeface="Muli"/>
            </a:endParaRPr>
          </a:p>
        </p:txBody>
      </p:sp>
      <p:sp>
        <p:nvSpPr>
          <p:cNvPr id="1546" name="Google Shape;1546;p73"/>
          <p:cNvSpPr txBox="1"/>
          <p:nvPr/>
        </p:nvSpPr>
        <p:spPr>
          <a:xfrm>
            <a:off x="6163353" y="3148719"/>
            <a:ext cx="2520000" cy="1664582"/>
          </a:xfrm>
          <a:prstGeom prst="rect">
            <a:avLst/>
          </a:prstGeom>
          <a:noFill/>
          <a:ln>
            <a:noFill/>
          </a:ln>
        </p:spPr>
        <p:txBody>
          <a:bodyPr spcFirstLastPara="1" wrap="square" lIns="91425" tIns="91425" rIns="91425" bIns="91425" anchor="t" anchorCtr="0">
            <a:noAutofit/>
          </a:bodyPr>
          <a:lstStyle/>
          <a:p>
            <a:pPr algn="just">
              <a:buClr>
                <a:schemeClr val="dk1"/>
              </a:buClr>
              <a:buSzPts val="1100"/>
            </a:pPr>
            <a:r>
              <a:rPr lang="en-SG" sz="1300">
                <a:solidFill>
                  <a:srgbClr val="434343"/>
                </a:solidFill>
                <a:latin typeface="Muli"/>
                <a:ea typeface="Muli"/>
                <a:cs typeface="Muli"/>
                <a:sym typeface="Muli"/>
              </a:rPr>
              <a:t>Use Image Processing to recommend similar articles for customer</a:t>
            </a:r>
          </a:p>
          <a:p>
            <a:pPr algn="just">
              <a:buClr>
                <a:schemeClr val="dk1"/>
              </a:buClr>
              <a:buSzPts val="1100"/>
            </a:pPr>
            <a:endParaRPr lang="en-SG" sz="1300">
              <a:solidFill>
                <a:srgbClr val="434343"/>
              </a:solidFill>
              <a:latin typeface="Muli"/>
              <a:ea typeface="Muli"/>
              <a:cs typeface="Muli"/>
              <a:sym typeface="Muli"/>
            </a:endParaRPr>
          </a:p>
          <a:p>
            <a:pPr algn="just">
              <a:buClr>
                <a:schemeClr val="dk1"/>
              </a:buClr>
              <a:buSzPts val="1100"/>
            </a:pPr>
            <a:endParaRPr lang="en-SG" sz="1300">
              <a:solidFill>
                <a:srgbClr val="434343"/>
              </a:solidFill>
              <a:latin typeface="Muli"/>
              <a:ea typeface="Muli"/>
              <a:cs typeface="Muli"/>
              <a:sym typeface="Muli"/>
            </a:endParaRPr>
          </a:p>
        </p:txBody>
      </p:sp>
      <p:sp>
        <p:nvSpPr>
          <p:cNvPr id="1551" name="Google Shape;1551;p73"/>
          <p:cNvSpPr txBox="1"/>
          <p:nvPr/>
        </p:nvSpPr>
        <p:spPr>
          <a:xfrm>
            <a:off x="3270034" y="3148719"/>
            <a:ext cx="2520000" cy="1189652"/>
          </a:xfrm>
          <a:prstGeom prst="rect">
            <a:avLst/>
          </a:prstGeom>
          <a:noFill/>
          <a:ln>
            <a:noFill/>
          </a:ln>
        </p:spPr>
        <p:txBody>
          <a:bodyPr spcFirstLastPara="1" wrap="square" lIns="91425" tIns="91425" rIns="91425" bIns="91425" anchor="t" anchorCtr="0">
            <a:noAutofit/>
          </a:bodyPr>
          <a:lstStyle/>
          <a:p>
            <a:pPr lvl="0" algn="just"/>
            <a:r>
              <a:rPr lang="en-SG" sz="1300">
                <a:solidFill>
                  <a:srgbClr val="434343"/>
                </a:solidFill>
                <a:latin typeface="Muli"/>
                <a:ea typeface="Muli"/>
                <a:cs typeface="Muli"/>
                <a:sym typeface="Muli"/>
              </a:rPr>
              <a:t>Choosing the most important and popular attributes based on the customer's transactions within past 3 months</a:t>
            </a:r>
          </a:p>
          <a:p>
            <a:pPr lvl="0" algn="just"/>
            <a:endParaRPr lang="en-SG" sz="1300">
              <a:solidFill>
                <a:srgbClr val="434343"/>
              </a:solidFill>
              <a:latin typeface="Muli"/>
              <a:ea typeface="Muli"/>
              <a:cs typeface="Muli"/>
              <a:sym typeface="Muli"/>
            </a:endParaRPr>
          </a:p>
          <a:p>
            <a:pPr lvl="0" algn="just"/>
            <a:r>
              <a:rPr lang="en-SG" sz="1050">
                <a:solidFill>
                  <a:srgbClr val="434343"/>
                </a:solidFill>
                <a:latin typeface="Muli"/>
                <a:ea typeface="Muli"/>
                <a:cs typeface="Muli"/>
                <a:sym typeface="Muli"/>
              </a:rPr>
              <a:t>*We assume that his past purchases are indicative of his preferences for his future purchases</a:t>
            </a:r>
            <a:endParaRPr lang="en-SG" sz="1200">
              <a:solidFill>
                <a:srgbClr val="434343"/>
              </a:solidFill>
              <a:latin typeface="Muli"/>
              <a:ea typeface="Muli"/>
              <a:cs typeface="Muli"/>
              <a:sym typeface="Muli"/>
            </a:endParaRPr>
          </a:p>
        </p:txBody>
      </p:sp>
      <p:grpSp>
        <p:nvGrpSpPr>
          <p:cNvPr id="1572" name="Google Shape;1572;p73"/>
          <p:cNvGrpSpPr/>
          <p:nvPr/>
        </p:nvGrpSpPr>
        <p:grpSpPr>
          <a:xfrm>
            <a:off x="2734731" y="1813174"/>
            <a:ext cx="783880" cy="428363"/>
            <a:chOff x="2778231" y="2355292"/>
            <a:chExt cx="783880" cy="428363"/>
          </a:xfrm>
        </p:grpSpPr>
        <p:sp>
          <p:nvSpPr>
            <p:cNvPr id="1573" name="Google Shape;1573;p73"/>
            <p:cNvSpPr/>
            <p:nvPr/>
          </p:nvSpPr>
          <p:spPr>
            <a:xfrm rot="-5400000">
              <a:off x="2955989"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3"/>
            <p:cNvSpPr/>
            <p:nvPr/>
          </p:nvSpPr>
          <p:spPr>
            <a:xfrm rot="-5400000">
              <a:off x="2666689"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3"/>
            <p:cNvSpPr/>
            <p:nvPr/>
          </p:nvSpPr>
          <p:spPr>
            <a:xfrm rot="-5400000">
              <a:off x="3245289"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73"/>
          <p:cNvGrpSpPr/>
          <p:nvPr/>
        </p:nvGrpSpPr>
        <p:grpSpPr>
          <a:xfrm>
            <a:off x="5625394" y="1813174"/>
            <a:ext cx="783880" cy="428363"/>
            <a:chOff x="5755419" y="2355292"/>
            <a:chExt cx="783880" cy="428363"/>
          </a:xfrm>
        </p:grpSpPr>
        <p:sp>
          <p:nvSpPr>
            <p:cNvPr id="1577" name="Google Shape;1577;p73"/>
            <p:cNvSpPr/>
            <p:nvPr/>
          </p:nvSpPr>
          <p:spPr>
            <a:xfrm rot="-5400000">
              <a:off x="5933177"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3"/>
            <p:cNvSpPr/>
            <p:nvPr/>
          </p:nvSpPr>
          <p:spPr>
            <a:xfrm rot="-5400000">
              <a:off x="5643877"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3"/>
            <p:cNvSpPr/>
            <p:nvPr/>
          </p:nvSpPr>
          <p:spPr>
            <a:xfrm rot="-5400000">
              <a:off x="6222477"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A4BD985-C85C-DEF7-E48F-B21F166BA4C1}"/>
              </a:ext>
            </a:extLst>
          </p:cNvPr>
          <p:cNvPicPr>
            <a:picLocks noChangeAspect="1"/>
          </p:cNvPicPr>
          <p:nvPr/>
        </p:nvPicPr>
        <p:blipFill>
          <a:blip r:embed="rId3"/>
          <a:stretch>
            <a:fillRect/>
          </a:stretch>
        </p:blipFill>
        <p:spPr>
          <a:xfrm>
            <a:off x="1371655" y="1752495"/>
            <a:ext cx="468000" cy="468000"/>
          </a:xfrm>
          <a:prstGeom prst="rect">
            <a:avLst/>
          </a:prstGeom>
          <a:noFill/>
        </p:spPr>
      </p:pic>
      <p:pic>
        <p:nvPicPr>
          <p:cNvPr id="5" name="Picture 4">
            <a:extLst>
              <a:ext uri="{FF2B5EF4-FFF2-40B4-BE49-F238E27FC236}">
                <a16:creationId xmlns:a16="http://schemas.microsoft.com/office/drawing/2014/main" id="{5ECE3CF0-C8D3-FAEA-BCDA-01E8CE01E48F}"/>
              </a:ext>
            </a:extLst>
          </p:cNvPr>
          <p:cNvPicPr>
            <a:picLocks noChangeAspect="1"/>
          </p:cNvPicPr>
          <p:nvPr/>
        </p:nvPicPr>
        <p:blipFill>
          <a:blip r:embed="rId4"/>
          <a:stretch>
            <a:fillRect/>
          </a:stretch>
        </p:blipFill>
        <p:spPr>
          <a:xfrm>
            <a:off x="7189353" y="1792519"/>
            <a:ext cx="468000" cy="468000"/>
          </a:xfrm>
          <a:prstGeom prst="rect">
            <a:avLst/>
          </a:prstGeom>
        </p:spPr>
      </p:pic>
      <p:grpSp>
        <p:nvGrpSpPr>
          <p:cNvPr id="29" name="Google Shape;1547;p73">
            <a:extLst>
              <a:ext uri="{FF2B5EF4-FFF2-40B4-BE49-F238E27FC236}">
                <a16:creationId xmlns:a16="http://schemas.microsoft.com/office/drawing/2014/main" id="{7718B9B6-3398-43FB-974D-F326BA8173A3}"/>
              </a:ext>
            </a:extLst>
          </p:cNvPr>
          <p:cNvGrpSpPr/>
          <p:nvPr/>
        </p:nvGrpSpPr>
        <p:grpSpPr>
          <a:xfrm>
            <a:off x="4076635" y="1516545"/>
            <a:ext cx="939900" cy="939900"/>
            <a:chOff x="4102050" y="2058663"/>
            <a:chExt cx="939900" cy="939900"/>
          </a:xfrm>
        </p:grpSpPr>
        <p:sp>
          <p:nvSpPr>
            <p:cNvPr id="30" name="Google Shape;1548;p73">
              <a:extLst>
                <a:ext uri="{FF2B5EF4-FFF2-40B4-BE49-F238E27FC236}">
                  <a16:creationId xmlns:a16="http://schemas.microsoft.com/office/drawing/2014/main" id="{4233E898-99B2-4096-9D44-553741CF3D21}"/>
                </a:ext>
              </a:extLst>
            </p:cNvPr>
            <p:cNvSpPr/>
            <p:nvPr/>
          </p:nvSpPr>
          <p:spPr>
            <a:xfrm>
              <a:off x="4102050" y="2058663"/>
              <a:ext cx="939900" cy="939900"/>
            </a:xfrm>
            <a:prstGeom prst="ellipse">
              <a:avLst/>
            </a:prstGeom>
            <a:noFill/>
            <a:ln w="28575" cap="flat" cmpd="sng">
              <a:solidFill>
                <a:srgbClr val="FFC7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49;p73">
              <a:extLst>
                <a:ext uri="{FF2B5EF4-FFF2-40B4-BE49-F238E27FC236}">
                  <a16:creationId xmlns:a16="http://schemas.microsoft.com/office/drawing/2014/main" id="{60329686-9D68-40B9-BB4E-65F530FB4442}"/>
                </a:ext>
              </a:extLst>
            </p:cNvPr>
            <p:cNvSpPr/>
            <p:nvPr/>
          </p:nvSpPr>
          <p:spPr>
            <a:xfrm>
              <a:off x="4189050" y="2145663"/>
              <a:ext cx="765900" cy="765900"/>
            </a:xfrm>
            <a:prstGeom prst="ellipse">
              <a:avLst/>
            </a:prstGeom>
            <a:solidFill>
              <a:srgbClr val="FFC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1550;p73">
            <a:extLst>
              <a:ext uri="{FF2B5EF4-FFF2-40B4-BE49-F238E27FC236}">
                <a16:creationId xmlns:a16="http://schemas.microsoft.com/office/drawing/2014/main" id="{FC6A9CD3-4C59-4E33-8A84-2963DB7FFFB5}"/>
              </a:ext>
            </a:extLst>
          </p:cNvPr>
          <p:cNvSpPr txBox="1"/>
          <p:nvPr/>
        </p:nvSpPr>
        <p:spPr>
          <a:xfrm>
            <a:off x="3578485" y="2681169"/>
            <a:ext cx="1936200" cy="35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Step 2</a:t>
            </a:r>
            <a:endParaRPr lang="en-SG" sz="1600" b="1">
              <a:solidFill>
                <a:srgbClr val="000000"/>
              </a:solidFill>
              <a:latin typeface="Muli"/>
              <a:ea typeface="Muli"/>
              <a:cs typeface="Muli"/>
              <a:sym typeface="Muli"/>
            </a:endParaRPr>
          </a:p>
        </p:txBody>
      </p:sp>
      <p:pic>
        <p:nvPicPr>
          <p:cNvPr id="33" name="Picture 32">
            <a:extLst>
              <a:ext uri="{FF2B5EF4-FFF2-40B4-BE49-F238E27FC236}">
                <a16:creationId xmlns:a16="http://schemas.microsoft.com/office/drawing/2014/main" id="{F6B15E7F-86EA-4AF6-8F5C-36E50BC046E4}"/>
              </a:ext>
            </a:extLst>
          </p:cNvPr>
          <p:cNvPicPr>
            <a:picLocks noChangeAspect="1"/>
          </p:cNvPicPr>
          <p:nvPr/>
        </p:nvPicPr>
        <p:blipFill>
          <a:blip r:embed="rId5"/>
          <a:stretch>
            <a:fillRect/>
          </a:stretch>
        </p:blipFill>
        <p:spPr>
          <a:xfrm>
            <a:off x="4312585" y="1728270"/>
            <a:ext cx="468000" cy="468000"/>
          </a:xfrm>
          <a:prstGeom prst="rect">
            <a:avLst/>
          </a:prstGeom>
        </p:spPr>
      </p:pic>
    </p:spTree>
    <p:extLst>
      <p:ext uri="{BB962C8B-B14F-4D97-AF65-F5344CB8AC3E}">
        <p14:creationId xmlns:p14="http://schemas.microsoft.com/office/powerpoint/2010/main" val="945025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STEP 1</a:t>
            </a:r>
          </a:p>
        </p:txBody>
      </p:sp>
      <p:grpSp>
        <p:nvGrpSpPr>
          <p:cNvPr id="18" name="Group 17">
            <a:extLst>
              <a:ext uri="{FF2B5EF4-FFF2-40B4-BE49-F238E27FC236}">
                <a16:creationId xmlns:a16="http://schemas.microsoft.com/office/drawing/2014/main" id="{A9F7FD31-A590-483B-1D52-71B0B01773EF}"/>
              </a:ext>
            </a:extLst>
          </p:cNvPr>
          <p:cNvGrpSpPr/>
          <p:nvPr/>
        </p:nvGrpSpPr>
        <p:grpSpPr>
          <a:xfrm>
            <a:off x="403787" y="1108779"/>
            <a:ext cx="8336426" cy="3563590"/>
            <a:chOff x="568847" y="1108779"/>
            <a:chExt cx="8336426" cy="3563590"/>
          </a:xfrm>
        </p:grpSpPr>
        <p:sp>
          <p:nvSpPr>
            <p:cNvPr id="10" name="TextBox 9">
              <a:extLst>
                <a:ext uri="{FF2B5EF4-FFF2-40B4-BE49-F238E27FC236}">
                  <a16:creationId xmlns:a16="http://schemas.microsoft.com/office/drawing/2014/main" id="{A04DEA68-FBE4-2237-CC29-9640E3E6A5A2}"/>
                </a:ext>
              </a:extLst>
            </p:cNvPr>
            <p:cNvSpPr txBox="1"/>
            <p:nvPr/>
          </p:nvSpPr>
          <p:spPr>
            <a:xfrm>
              <a:off x="568847" y="1468335"/>
              <a:ext cx="3569380" cy="3093154"/>
            </a:xfrm>
            <a:prstGeom prst="rect">
              <a:avLst/>
            </a:prstGeom>
            <a:noFill/>
          </p:spPr>
          <p:txBody>
            <a:bodyPr wrap="square">
              <a:spAutoFit/>
            </a:bodyPr>
            <a:lstStyle/>
            <a:p>
              <a:pPr marL="342900" indent="-342900" algn="l">
                <a:buFont typeface="+mj-lt"/>
                <a:buAutoNum type="alphaLcParenR"/>
              </a:pPr>
              <a:r>
                <a:rPr lang="en-SG" sz="1300">
                  <a:solidFill>
                    <a:schemeClr val="tx1"/>
                  </a:solidFill>
                  <a:latin typeface="Muli"/>
                  <a:sym typeface="Muli"/>
                </a:rPr>
                <a:t>Get </a:t>
              </a:r>
              <a:r>
                <a:rPr lang="en-SG" sz="1300" err="1">
                  <a:solidFill>
                    <a:schemeClr val="tx1"/>
                  </a:solidFill>
                  <a:latin typeface="Muli"/>
                  <a:sym typeface="Muli"/>
                </a:rPr>
                <a:t>CustomerDF</a:t>
              </a:r>
              <a:r>
                <a:rPr lang="en-SG" sz="1300">
                  <a:solidFill>
                    <a:schemeClr val="tx1"/>
                  </a:solidFill>
                  <a:latin typeface="Muli"/>
                  <a:sym typeface="Muli"/>
                </a:rPr>
                <a:t> within required age range (e.g. 60-70)</a:t>
              </a:r>
            </a:p>
            <a:p>
              <a:pPr algn="l"/>
              <a:endParaRPr lang="en-SG" sz="1300">
                <a:solidFill>
                  <a:schemeClr val="tx1"/>
                </a:solidFill>
                <a:latin typeface="Muli"/>
                <a:sym typeface="Muli"/>
              </a:endParaRPr>
            </a:p>
            <a:p>
              <a:pPr algn="l"/>
              <a:endParaRPr lang="en-SG" sz="1300">
                <a:solidFill>
                  <a:schemeClr val="tx1"/>
                </a:solidFill>
                <a:latin typeface="Muli"/>
                <a:sym typeface="Muli"/>
              </a:endParaRPr>
            </a:p>
            <a:p>
              <a:pPr marL="342900" indent="-342900" algn="l">
                <a:buFont typeface="+mj-lt"/>
                <a:buAutoNum type="alphaLcParenR"/>
              </a:pPr>
              <a:endParaRPr lang="en-SG" sz="1300">
                <a:solidFill>
                  <a:schemeClr val="tx1"/>
                </a:solidFill>
                <a:latin typeface="Muli"/>
                <a:sym typeface="Muli"/>
              </a:endParaRPr>
            </a:p>
            <a:p>
              <a:pPr marL="342900" indent="-342900" algn="l">
                <a:buFont typeface="+mj-lt"/>
                <a:buAutoNum type="alphaLcParenR"/>
              </a:pPr>
              <a:endParaRPr lang="en-SG" sz="1300">
                <a:solidFill>
                  <a:schemeClr val="tx1"/>
                </a:solidFill>
                <a:latin typeface="Muli"/>
                <a:sym typeface="Muli"/>
              </a:endParaRPr>
            </a:p>
            <a:p>
              <a:pPr marL="342900" indent="-342900" algn="l">
                <a:buFont typeface="+mj-lt"/>
                <a:buAutoNum type="alphaLcParenR" startAt="2"/>
              </a:pPr>
              <a:r>
                <a:rPr lang="en-SG" sz="1300">
                  <a:solidFill>
                    <a:schemeClr val="tx1"/>
                  </a:solidFill>
                  <a:latin typeface="Muli"/>
                  <a:sym typeface="Muli"/>
                </a:rPr>
                <a:t>Merge </a:t>
              </a:r>
              <a:r>
                <a:rPr lang="en-SG" sz="1300" err="1">
                  <a:solidFill>
                    <a:schemeClr val="tx1"/>
                  </a:solidFill>
                  <a:latin typeface="Muli"/>
                  <a:sym typeface="Muli"/>
                </a:rPr>
                <a:t>CustomerDF</a:t>
              </a:r>
              <a:r>
                <a:rPr lang="en-SG" sz="1300">
                  <a:solidFill>
                    <a:schemeClr val="tx1"/>
                  </a:solidFill>
                  <a:latin typeface="Muli"/>
                  <a:sym typeface="Muli"/>
                </a:rPr>
                <a:t> with </a:t>
              </a:r>
              <a:r>
                <a:rPr lang="en-SG" sz="1300" err="1">
                  <a:solidFill>
                    <a:schemeClr val="tx1"/>
                  </a:solidFill>
                  <a:latin typeface="Muli"/>
                  <a:sym typeface="Muli"/>
                </a:rPr>
                <a:t>TransactionDF</a:t>
              </a:r>
              <a:r>
                <a:rPr lang="en-SG" sz="1300">
                  <a:solidFill>
                    <a:schemeClr val="tx1"/>
                  </a:solidFill>
                  <a:latin typeface="Muli"/>
                  <a:sym typeface="Muli"/>
                </a:rPr>
                <a:t> on </a:t>
              </a:r>
              <a:r>
                <a:rPr lang="en-SG" sz="1300" err="1">
                  <a:solidFill>
                    <a:schemeClr val="tx1"/>
                  </a:solidFill>
                  <a:latin typeface="Muli"/>
                  <a:sym typeface="Muli"/>
                </a:rPr>
                <a:t>customer_id</a:t>
              </a:r>
              <a:r>
                <a:rPr lang="en-SG" sz="1300">
                  <a:solidFill>
                    <a:schemeClr val="tx1"/>
                  </a:solidFill>
                  <a:latin typeface="Muli"/>
                  <a:sym typeface="Muli"/>
                </a:rPr>
                <a:t> and find transactions within recent 90 days</a:t>
              </a:r>
            </a:p>
            <a:p>
              <a:pPr marL="342900" indent="-342900" algn="l">
                <a:buFont typeface="+mj-lt"/>
                <a:buAutoNum type="alphaLcParenR" startAt="2"/>
              </a:pPr>
              <a:endParaRPr lang="en-SG" sz="1300">
                <a:solidFill>
                  <a:schemeClr val="tx1"/>
                </a:solidFill>
                <a:latin typeface="Muli"/>
                <a:sym typeface="Muli"/>
              </a:endParaRPr>
            </a:p>
            <a:p>
              <a:pPr marL="342900" indent="-342900" algn="l">
                <a:buFont typeface="+mj-lt"/>
                <a:buAutoNum type="alphaLcParenR" startAt="2"/>
              </a:pPr>
              <a:endParaRPr lang="en-SG" sz="1300">
                <a:solidFill>
                  <a:schemeClr val="tx1"/>
                </a:solidFill>
                <a:latin typeface="Muli"/>
                <a:sym typeface="Muli"/>
              </a:endParaRPr>
            </a:p>
            <a:p>
              <a:pPr marL="342900" indent="-342900" algn="l">
                <a:buFont typeface="+mj-lt"/>
                <a:buAutoNum type="alphaLcParenR" startAt="2"/>
              </a:pPr>
              <a:endParaRPr lang="en-SG" sz="1300">
                <a:solidFill>
                  <a:schemeClr val="tx1"/>
                </a:solidFill>
                <a:latin typeface="Muli"/>
                <a:sym typeface="Muli"/>
              </a:endParaRPr>
            </a:p>
            <a:p>
              <a:pPr marL="342900" indent="-342900" algn="l">
                <a:buFont typeface="+mj-lt"/>
                <a:buAutoNum type="alphaLcParenR" startAt="2"/>
              </a:pPr>
              <a:r>
                <a:rPr lang="en-SG" sz="1300">
                  <a:solidFill>
                    <a:schemeClr val="tx1"/>
                  </a:solidFill>
                  <a:latin typeface="Muli"/>
                  <a:sym typeface="Muli"/>
                </a:rPr>
                <a:t>Find top 100 articles from </a:t>
              </a:r>
              <a:r>
                <a:rPr lang="en-SG" sz="1300" err="1">
                  <a:solidFill>
                    <a:schemeClr val="tx1"/>
                  </a:solidFill>
                  <a:latin typeface="Muli"/>
                  <a:sym typeface="Muli"/>
                </a:rPr>
                <a:t>mergedDF</a:t>
              </a:r>
              <a:r>
                <a:rPr lang="en-SG" sz="1300">
                  <a:solidFill>
                    <a:schemeClr val="tx1"/>
                  </a:solidFill>
                  <a:latin typeface="Muli"/>
                  <a:sym typeface="Muli"/>
                </a:rPr>
                <a:t> based on purchase count for all customers within required age range</a:t>
              </a:r>
              <a:endParaRPr lang="en-US" sz="1300">
                <a:solidFill>
                  <a:schemeClr val="tx1"/>
                </a:solidFill>
              </a:endParaRPr>
            </a:p>
          </p:txBody>
        </p:sp>
        <p:pic>
          <p:nvPicPr>
            <p:cNvPr id="13" name="Picture 12" descr="Table&#10;&#10;Description automatically generated">
              <a:extLst>
                <a:ext uri="{FF2B5EF4-FFF2-40B4-BE49-F238E27FC236}">
                  <a16:creationId xmlns:a16="http://schemas.microsoft.com/office/drawing/2014/main" id="{E0863691-359C-4211-5C67-8D24E87E57A6}"/>
                </a:ext>
              </a:extLst>
            </p:cNvPr>
            <p:cNvPicPr>
              <a:picLocks noChangeAspect="1"/>
            </p:cNvPicPr>
            <p:nvPr/>
          </p:nvPicPr>
          <p:blipFill>
            <a:blip r:embed="rId3"/>
            <a:stretch>
              <a:fillRect/>
            </a:stretch>
          </p:blipFill>
          <p:spPr>
            <a:xfrm>
              <a:off x="4138227" y="3518334"/>
              <a:ext cx="1241683" cy="1154035"/>
            </a:xfrm>
            <a:prstGeom prst="rect">
              <a:avLst/>
            </a:prstGeom>
          </p:spPr>
        </p:pic>
        <p:pic>
          <p:nvPicPr>
            <p:cNvPr id="15" name="Picture 14" descr="Table&#10;&#10;Description automatically generated">
              <a:extLst>
                <a:ext uri="{FF2B5EF4-FFF2-40B4-BE49-F238E27FC236}">
                  <a16:creationId xmlns:a16="http://schemas.microsoft.com/office/drawing/2014/main" id="{C743471C-727C-63C6-D4C5-53B35CCE69E9}"/>
                </a:ext>
              </a:extLst>
            </p:cNvPr>
            <p:cNvPicPr>
              <a:picLocks noChangeAspect="1"/>
            </p:cNvPicPr>
            <p:nvPr/>
          </p:nvPicPr>
          <p:blipFill>
            <a:blip r:embed="rId4"/>
            <a:stretch>
              <a:fillRect/>
            </a:stretch>
          </p:blipFill>
          <p:spPr>
            <a:xfrm>
              <a:off x="4138227" y="1108779"/>
              <a:ext cx="2818932" cy="1133169"/>
            </a:xfrm>
            <a:prstGeom prst="rect">
              <a:avLst/>
            </a:prstGeom>
          </p:spPr>
        </p:pic>
        <p:pic>
          <p:nvPicPr>
            <p:cNvPr id="17" name="Picture 16" descr="Table&#10;&#10;Description automatically generated">
              <a:extLst>
                <a:ext uri="{FF2B5EF4-FFF2-40B4-BE49-F238E27FC236}">
                  <a16:creationId xmlns:a16="http://schemas.microsoft.com/office/drawing/2014/main" id="{08BB9035-6E6F-FD21-2C83-62B4D52527EF}"/>
                </a:ext>
              </a:extLst>
            </p:cNvPr>
            <p:cNvPicPr>
              <a:picLocks noChangeAspect="1"/>
            </p:cNvPicPr>
            <p:nvPr/>
          </p:nvPicPr>
          <p:blipFill>
            <a:blip r:embed="rId5"/>
            <a:stretch>
              <a:fillRect/>
            </a:stretch>
          </p:blipFill>
          <p:spPr>
            <a:xfrm>
              <a:off x="4138227" y="2316827"/>
              <a:ext cx="4767046" cy="1126628"/>
            </a:xfrm>
            <a:prstGeom prst="rect">
              <a:avLst/>
            </a:prstGeom>
          </p:spPr>
        </p:pic>
      </p:grpSp>
    </p:spTree>
    <p:extLst>
      <p:ext uri="{BB962C8B-B14F-4D97-AF65-F5344CB8AC3E}">
        <p14:creationId xmlns:p14="http://schemas.microsoft.com/office/powerpoint/2010/main" val="2411823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STEP 2</a:t>
            </a:r>
          </a:p>
        </p:txBody>
      </p:sp>
      <p:sp>
        <p:nvSpPr>
          <p:cNvPr id="10" name="TextBox 9">
            <a:extLst>
              <a:ext uri="{FF2B5EF4-FFF2-40B4-BE49-F238E27FC236}">
                <a16:creationId xmlns:a16="http://schemas.microsoft.com/office/drawing/2014/main" id="{A04DEA68-FBE4-2237-CC29-9640E3E6A5A2}"/>
              </a:ext>
            </a:extLst>
          </p:cNvPr>
          <p:cNvSpPr txBox="1"/>
          <p:nvPr/>
        </p:nvSpPr>
        <p:spPr>
          <a:xfrm>
            <a:off x="403787" y="1540698"/>
            <a:ext cx="3566170" cy="1892826"/>
          </a:xfrm>
          <a:prstGeom prst="rect">
            <a:avLst/>
          </a:prstGeom>
          <a:noFill/>
        </p:spPr>
        <p:txBody>
          <a:bodyPr wrap="square">
            <a:spAutoFit/>
          </a:bodyPr>
          <a:lstStyle/>
          <a:p>
            <a:pPr marL="342900" indent="-342900">
              <a:buFont typeface="+mj-lt"/>
              <a:buAutoNum type="alphaLcParenR"/>
            </a:pPr>
            <a:r>
              <a:rPr lang="en-SG" sz="1300">
                <a:solidFill>
                  <a:schemeClr val="tx1"/>
                </a:solidFill>
                <a:latin typeface="Muli"/>
                <a:sym typeface="Muli"/>
              </a:rPr>
              <a:t>Get top attributes of articles bought by a specific customer within the past 3 months</a:t>
            </a:r>
          </a:p>
          <a:p>
            <a:pPr marL="342900" indent="-342900">
              <a:buFont typeface="+mj-lt"/>
              <a:buAutoNum type="alphaLcParenR"/>
            </a:pPr>
            <a:endParaRPr lang="en-SG" sz="1300">
              <a:solidFill>
                <a:schemeClr val="tx1"/>
              </a:solidFill>
              <a:latin typeface="Muli"/>
              <a:sym typeface="Muli"/>
            </a:endParaRPr>
          </a:p>
          <a:p>
            <a:pPr marL="342900" indent="-342900">
              <a:buFont typeface="+mj-lt"/>
              <a:buAutoNum type="alphaLcParenR"/>
            </a:pPr>
            <a:r>
              <a:rPr lang="en-SG" sz="1300">
                <a:solidFill>
                  <a:schemeClr val="tx1"/>
                </a:solidFill>
                <a:latin typeface="Muli"/>
                <a:sym typeface="Muli"/>
              </a:rPr>
              <a:t>Apply feature importance (Chi Squared coefficient) as weights to the absolute counts for each category</a:t>
            </a:r>
          </a:p>
          <a:p>
            <a:pPr marL="342900" indent="-342900">
              <a:buFont typeface="+mj-lt"/>
              <a:buAutoNum type="alphaLcParenR"/>
            </a:pPr>
            <a:endParaRPr lang="en-SG" sz="1300">
              <a:solidFill>
                <a:schemeClr val="tx1"/>
              </a:solidFill>
              <a:latin typeface="Muli"/>
              <a:sym typeface="Muli"/>
            </a:endParaRPr>
          </a:p>
          <a:p>
            <a:pPr marL="342900" indent="-342900">
              <a:buFont typeface="+mj-lt"/>
              <a:buAutoNum type="alphaLcParenR"/>
            </a:pPr>
            <a:r>
              <a:rPr lang="en-SG" sz="1300">
                <a:solidFill>
                  <a:schemeClr val="tx1"/>
                </a:solidFill>
                <a:latin typeface="Muli"/>
                <a:sym typeface="Muli"/>
              </a:rPr>
              <a:t>Updated feature ranking of each customer with new weights</a:t>
            </a:r>
            <a:endParaRPr lang="en-US" sz="1300">
              <a:solidFill>
                <a:schemeClr val="tx1"/>
              </a:solidFill>
            </a:endParaRPr>
          </a:p>
        </p:txBody>
      </p:sp>
      <p:pic>
        <p:nvPicPr>
          <p:cNvPr id="8" name="Picture 7" descr="Table&#10;&#10;Description automatically generated">
            <a:extLst>
              <a:ext uri="{FF2B5EF4-FFF2-40B4-BE49-F238E27FC236}">
                <a16:creationId xmlns:a16="http://schemas.microsoft.com/office/drawing/2014/main" id="{F144C577-CE31-AD1C-3C3F-DE22713C69E2}"/>
              </a:ext>
            </a:extLst>
          </p:cNvPr>
          <p:cNvPicPr>
            <a:picLocks noChangeAspect="1"/>
          </p:cNvPicPr>
          <p:nvPr/>
        </p:nvPicPr>
        <p:blipFill>
          <a:blip r:embed="rId3"/>
          <a:stretch>
            <a:fillRect/>
          </a:stretch>
        </p:blipFill>
        <p:spPr>
          <a:xfrm>
            <a:off x="3973167" y="1370501"/>
            <a:ext cx="4457558" cy="2402498"/>
          </a:xfrm>
          <a:prstGeom prst="rect">
            <a:avLst/>
          </a:prstGeom>
        </p:spPr>
      </p:pic>
      <p:sp>
        <p:nvSpPr>
          <p:cNvPr id="12" name="Rectangle 11">
            <a:extLst>
              <a:ext uri="{FF2B5EF4-FFF2-40B4-BE49-F238E27FC236}">
                <a16:creationId xmlns:a16="http://schemas.microsoft.com/office/drawing/2014/main" id="{1AE80639-37B2-13D5-DA28-DB98ED1BCBEF}"/>
              </a:ext>
            </a:extLst>
          </p:cNvPr>
          <p:cNvSpPr/>
          <p:nvPr/>
        </p:nvSpPr>
        <p:spPr>
          <a:xfrm>
            <a:off x="3973167" y="1370501"/>
            <a:ext cx="3207279" cy="2402498"/>
          </a:xfrm>
          <a:prstGeom prst="rect">
            <a:avLst/>
          </a:prstGeom>
          <a:noFill/>
          <a:ln>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C3AB1C-D53A-74F9-CEF5-D5E90CA356C5}"/>
              </a:ext>
            </a:extLst>
          </p:cNvPr>
          <p:cNvSpPr/>
          <p:nvPr/>
        </p:nvSpPr>
        <p:spPr>
          <a:xfrm>
            <a:off x="7180446" y="1370500"/>
            <a:ext cx="450783" cy="2402498"/>
          </a:xfrm>
          <a:prstGeom prst="rect">
            <a:avLst/>
          </a:prstGeom>
          <a:noFill/>
          <a:ln>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74C465-342B-5457-B64B-63DBB22B410A}"/>
              </a:ext>
            </a:extLst>
          </p:cNvPr>
          <p:cNvSpPr/>
          <p:nvPr/>
        </p:nvSpPr>
        <p:spPr>
          <a:xfrm>
            <a:off x="7631229" y="1370500"/>
            <a:ext cx="797891" cy="2402498"/>
          </a:xfrm>
          <a:prstGeom prst="rect">
            <a:avLst/>
          </a:prstGeom>
          <a:noFill/>
          <a:ln>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237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STEP 2</a:t>
            </a:r>
          </a:p>
        </p:txBody>
      </p:sp>
      <p:sp>
        <p:nvSpPr>
          <p:cNvPr id="10" name="TextBox 9">
            <a:extLst>
              <a:ext uri="{FF2B5EF4-FFF2-40B4-BE49-F238E27FC236}">
                <a16:creationId xmlns:a16="http://schemas.microsoft.com/office/drawing/2014/main" id="{A04DEA68-FBE4-2237-CC29-9640E3E6A5A2}"/>
              </a:ext>
            </a:extLst>
          </p:cNvPr>
          <p:cNvSpPr txBox="1"/>
          <p:nvPr/>
        </p:nvSpPr>
        <p:spPr>
          <a:xfrm>
            <a:off x="941825" y="1425039"/>
            <a:ext cx="3569380" cy="2893100"/>
          </a:xfrm>
          <a:prstGeom prst="rect">
            <a:avLst/>
          </a:prstGeom>
          <a:noFill/>
        </p:spPr>
        <p:txBody>
          <a:bodyPr wrap="square">
            <a:spAutoFit/>
          </a:bodyPr>
          <a:lstStyle/>
          <a:p>
            <a:pPr marL="342900" indent="-342900">
              <a:buFont typeface="+mj-lt"/>
              <a:buAutoNum type="alphaLcParenR" startAt="4"/>
            </a:pPr>
            <a:r>
              <a:rPr lang="en-SG" sz="1300">
                <a:solidFill>
                  <a:schemeClr val="tx1"/>
                </a:solidFill>
                <a:latin typeface="Muli"/>
                <a:sym typeface="Muli"/>
              </a:rPr>
              <a:t>Combine Steps 1 and 2 to select Articles that are the top 100 in customer age group and possess the most characteristics of popular articles</a:t>
            </a:r>
          </a:p>
          <a:p>
            <a:pPr marL="342900" indent="-342900" algn="l">
              <a:buFont typeface="+mj-lt"/>
              <a:buAutoNum type="alphaLcParenR" startAt="4"/>
            </a:pPr>
            <a:endParaRPr lang="en-SG" sz="1300">
              <a:solidFill>
                <a:schemeClr val="tx1"/>
              </a:solidFill>
              <a:latin typeface="Muli"/>
              <a:sym typeface="Muli"/>
            </a:endParaRPr>
          </a:p>
          <a:p>
            <a:pPr marL="342900" indent="-342900" algn="l">
              <a:buFont typeface="+mj-lt"/>
              <a:buAutoNum type="alphaLcParenR" startAt="4"/>
            </a:pPr>
            <a:r>
              <a:rPr lang="en-SG" sz="1300">
                <a:solidFill>
                  <a:schemeClr val="tx1"/>
                </a:solidFill>
                <a:latin typeface="Muli"/>
                <a:sym typeface="Muli"/>
              </a:rPr>
              <a:t>Use Linear Regression to find find expected Price of Selected Articles</a:t>
            </a:r>
          </a:p>
          <a:p>
            <a:pPr marL="342900" indent="-342900" algn="l">
              <a:buFont typeface="+mj-lt"/>
              <a:buAutoNum type="alphaLcParenR" startAt="4"/>
            </a:pPr>
            <a:endParaRPr lang="en-SG" sz="1300">
              <a:solidFill>
                <a:schemeClr val="tx1"/>
              </a:solidFill>
              <a:latin typeface="Muli"/>
              <a:sym typeface="Muli"/>
            </a:endParaRPr>
          </a:p>
          <a:p>
            <a:pPr marL="342900" indent="-342900" algn="l">
              <a:buFont typeface="+mj-lt"/>
              <a:buAutoNum type="alphaLcParenR" startAt="4"/>
            </a:pPr>
            <a:endParaRPr lang="en-SG" sz="1300">
              <a:solidFill>
                <a:schemeClr val="tx1"/>
              </a:solidFill>
              <a:latin typeface="Muli"/>
              <a:sym typeface="Muli"/>
            </a:endParaRPr>
          </a:p>
          <a:p>
            <a:pPr marL="342900" indent="-342900">
              <a:buFont typeface="+mj-lt"/>
              <a:buAutoNum type="alphaLcParenR" startAt="4"/>
            </a:pPr>
            <a:r>
              <a:rPr lang="en-SG" sz="1300">
                <a:solidFill>
                  <a:schemeClr val="tx1"/>
                </a:solidFill>
                <a:latin typeface="Muli"/>
                <a:sym typeface="Muli"/>
              </a:rPr>
              <a:t>Find Mean Price of Transactions made by specific customer</a:t>
            </a:r>
          </a:p>
          <a:p>
            <a:pPr marL="342900" indent="-342900">
              <a:buFont typeface="+mj-lt"/>
              <a:buAutoNum type="alphaLcParenR" startAt="4"/>
            </a:pPr>
            <a:endParaRPr lang="en-SG" sz="1300">
              <a:solidFill>
                <a:schemeClr val="tx1"/>
              </a:solidFill>
              <a:latin typeface="Muli"/>
              <a:sym typeface="Muli"/>
            </a:endParaRPr>
          </a:p>
          <a:p>
            <a:pPr marL="342900" indent="-342900">
              <a:buFont typeface="+mj-lt"/>
              <a:buAutoNum type="alphaLcParenR" startAt="4"/>
            </a:pPr>
            <a:r>
              <a:rPr lang="en-US" sz="1300">
                <a:solidFill>
                  <a:schemeClr val="tx1"/>
                </a:solidFill>
                <a:latin typeface="Muli"/>
                <a:sym typeface="Muli"/>
              </a:rPr>
              <a:t>Find article with mean price closest to expected price</a:t>
            </a:r>
            <a:endParaRPr lang="en-SG" sz="1300">
              <a:solidFill>
                <a:schemeClr val="tx1"/>
              </a:solidFill>
              <a:latin typeface="Muli"/>
              <a:sym typeface="Muli"/>
            </a:endParaRPr>
          </a:p>
        </p:txBody>
      </p:sp>
      <p:pic>
        <p:nvPicPr>
          <p:cNvPr id="8" name="Picture 7" descr="Table&#10;&#10;Description automatically generated">
            <a:extLst>
              <a:ext uri="{FF2B5EF4-FFF2-40B4-BE49-F238E27FC236}">
                <a16:creationId xmlns:a16="http://schemas.microsoft.com/office/drawing/2014/main" id="{3F2DFA13-E414-080C-C1D9-E46674A2CA33}"/>
              </a:ext>
            </a:extLst>
          </p:cNvPr>
          <p:cNvPicPr>
            <a:picLocks noChangeAspect="1"/>
          </p:cNvPicPr>
          <p:nvPr/>
        </p:nvPicPr>
        <p:blipFill>
          <a:blip r:embed="rId3"/>
          <a:stretch>
            <a:fillRect/>
          </a:stretch>
        </p:blipFill>
        <p:spPr>
          <a:xfrm>
            <a:off x="4800575" y="1326000"/>
            <a:ext cx="2451100" cy="1714500"/>
          </a:xfrm>
          <a:prstGeom prst="rect">
            <a:avLst/>
          </a:prstGeom>
        </p:spPr>
      </p:pic>
      <p:pic>
        <p:nvPicPr>
          <p:cNvPr id="11" name="Picture 10" descr="Table&#10;&#10;Description automatically generated">
            <a:extLst>
              <a:ext uri="{FF2B5EF4-FFF2-40B4-BE49-F238E27FC236}">
                <a16:creationId xmlns:a16="http://schemas.microsoft.com/office/drawing/2014/main" id="{E7118398-75F2-4D04-BD49-828662B89E31}"/>
              </a:ext>
            </a:extLst>
          </p:cNvPr>
          <p:cNvPicPr>
            <a:picLocks noChangeAspect="1"/>
          </p:cNvPicPr>
          <p:nvPr/>
        </p:nvPicPr>
        <p:blipFill>
          <a:blip r:embed="rId4"/>
          <a:stretch>
            <a:fillRect/>
          </a:stretch>
        </p:blipFill>
        <p:spPr>
          <a:xfrm>
            <a:off x="4800902" y="3736043"/>
            <a:ext cx="2413000" cy="698500"/>
          </a:xfrm>
          <a:prstGeom prst="rect">
            <a:avLst/>
          </a:prstGeom>
        </p:spPr>
      </p:pic>
      <p:sp>
        <p:nvSpPr>
          <p:cNvPr id="20" name="TextBox 19">
            <a:extLst>
              <a:ext uri="{FF2B5EF4-FFF2-40B4-BE49-F238E27FC236}">
                <a16:creationId xmlns:a16="http://schemas.microsoft.com/office/drawing/2014/main" id="{3B018F9E-2102-FA88-D1DB-C64AF7696B89}"/>
              </a:ext>
            </a:extLst>
          </p:cNvPr>
          <p:cNvSpPr txBox="1"/>
          <p:nvPr/>
        </p:nvSpPr>
        <p:spPr>
          <a:xfrm>
            <a:off x="4838675" y="3234383"/>
            <a:ext cx="2374900" cy="307777"/>
          </a:xfrm>
          <a:prstGeom prst="rect">
            <a:avLst/>
          </a:prstGeom>
          <a:noFill/>
        </p:spPr>
        <p:txBody>
          <a:bodyPr wrap="square">
            <a:spAutoFit/>
          </a:bodyPr>
          <a:lstStyle/>
          <a:p>
            <a:r>
              <a:rPr lang="en-US">
                <a:solidFill>
                  <a:schemeClr val="tx1"/>
                </a:solidFill>
                <a:latin typeface="Muli"/>
              </a:rPr>
              <a:t>Mean Price = 0.033971</a:t>
            </a:r>
          </a:p>
        </p:txBody>
      </p:sp>
    </p:spTree>
    <p:extLst>
      <p:ext uri="{BB962C8B-B14F-4D97-AF65-F5344CB8AC3E}">
        <p14:creationId xmlns:p14="http://schemas.microsoft.com/office/powerpoint/2010/main" val="1460507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STEP 3</a:t>
            </a:r>
          </a:p>
        </p:txBody>
      </p:sp>
      <p:sp>
        <p:nvSpPr>
          <p:cNvPr id="10" name="TextBox 9">
            <a:extLst>
              <a:ext uri="{FF2B5EF4-FFF2-40B4-BE49-F238E27FC236}">
                <a16:creationId xmlns:a16="http://schemas.microsoft.com/office/drawing/2014/main" id="{A04DEA68-FBE4-2237-CC29-9640E3E6A5A2}"/>
              </a:ext>
            </a:extLst>
          </p:cNvPr>
          <p:cNvSpPr txBox="1"/>
          <p:nvPr/>
        </p:nvSpPr>
        <p:spPr>
          <a:xfrm>
            <a:off x="403787" y="1132939"/>
            <a:ext cx="8026938" cy="307777"/>
          </a:xfrm>
          <a:prstGeom prst="rect">
            <a:avLst/>
          </a:prstGeom>
          <a:noFill/>
        </p:spPr>
        <p:txBody>
          <a:bodyPr wrap="square">
            <a:spAutoFit/>
          </a:bodyPr>
          <a:lstStyle/>
          <a:p>
            <a:pPr marL="342900" indent="-342900">
              <a:buFont typeface="+mj-lt"/>
              <a:buAutoNum type="alphaLcParenR"/>
            </a:pPr>
            <a:r>
              <a:rPr lang="en-SG">
                <a:solidFill>
                  <a:schemeClr val="tx1"/>
                </a:solidFill>
                <a:latin typeface="Muli"/>
                <a:sym typeface="Muli"/>
              </a:rPr>
              <a:t>Suggest additional recommendations from previously trained feature map</a:t>
            </a:r>
          </a:p>
        </p:txBody>
      </p:sp>
      <p:pic>
        <p:nvPicPr>
          <p:cNvPr id="5122" name="Picture 2" descr="[video-to-gif output image]">
            <a:extLst>
              <a:ext uri="{FF2B5EF4-FFF2-40B4-BE49-F238E27FC236}">
                <a16:creationId xmlns:a16="http://schemas.microsoft.com/office/drawing/2014/main" id="{6ABB33DC-3145-22A6-1D6D-3B86FC45A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673189"/>
            <a:ext cx="6010250" cy="3135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78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353E79-EB5B-4EBA-A13E-9C68EEEA6164}"/>
              </a:ext>
            </a:extLst>
          </p:cNvPr>
          <p:cNvSpPr>
            <a:spLocks noGrp="1"/>
          </p:cNvSpPr>
          <p:nvPr>
            <p:ph type="title"/>
          </p:nvPr>
        </p:nvSpPr>
        <p:spPr/>
        <p:txBody>
          <a:bodyPr/>
          <a:lstStyle/>
          <a:p>
            <a:r>
              <a:rPr lang="en-SG"/>
              <a:t>CHI SQUARED FEATURE SELECTION</a:t>
            </a:r>
          </a:p>
        </p:txBody>
      </p:sp>
      <p:sp>
        <p:nvSpPr>
          <p:cNvPr id="8" name="Google Shape;1540;p73">
            <a:extLst>
              <a:ext uri="{FF2B5EF4-FFF2-40B4-BE49-F238E27FC236}">
                <a16:creationId xmlns:a16="http://schemas.microsoft.com/office/drawing/2014/main" id="{0FB5382C-16CC-CF1B-278F-F80187115CEB}"/>
              </a:ext>
            </a:extLst>
          </p:cNvPr>
          <p:cNvSpPr txBox="1"/>
          <p:nvPr/>
        </p:nvSpPr>
        <p:spPr>
          <a:xfrm>
            <a:off x="509713" y="1459774"/>
            <a:ext cx="1936200" cy="35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Step 1</a:t>
            </a:r>
            <a:endParaRPr lang="en-SG" sz="1600" b="1">
              <a:solidFill>
                <a:srgbClr val="000000"/>
              </a:solidFill>
              <a:latin typeface="Muli"/>
              <a:ea typeface="Muli"/>
              <a:cs typeface="Muli"/>
              <a:sym typeface="Muli"/>
            </a:endParaRPr>
          </a:p>
        </p:txBody>
      </p:sp>
      <p:sp>
        <p:nvSpPr>
          <p:cNvPr id="12" name="Google Shape;1545;p73">
            <a:extLst>
              <a:ext uri="{FF2B5EF4-FFF2-40B4-BE49-F238E27FC236}">
                <a16:creationId xmlns:a16="http://schemas.microsoft.com/office/drawing/2014/main" id="{FE9863BD-A7CC-E8AF-D0BF-7EBCD2B0706B}"/>
              </a:ext>
            </a:extLst>
          </p:cNvPr>
          <p:cNvSpPr txBox="1"/>
          <p:nvPr/>
        </p:nvSpPr>
        <p:spPr>
          <a:xfrm>
            <a:off x="6584676" y="1455674"/>
            <a:ext cx="1936200" cy="35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Step 3</a:t>
            </a:r>
            <a:endParaRPr lang="en-SG" sz="1600" b="1">
              <a:solidFill>
                <a:srgbClr val="000000"/>
              </a:solidFill>
              <a:latin typeface="Muli"/>
              <a:ea typeface="Muli"/>
              <a:cs typeface="Muli"/>
              <a:sym typeface="Muli"/>
            </a:endParaRPr>
          </a:p>
        </p:txBody>
      </p:sp>
      <p:sp>
        <p:nvSpPr>
          <p:cNvPr id="16" name="Google Shape;1550;p73">
            <a:extLst>
              <a:ext uri="{FF2B5EF4-FFF2-40B4-BE49-F238E27FC236}">
                <a16:creationId xmlns:a16="http://schemas.microsoft.com/office/drawing/2014/main" id="{2066FEDA-60F4-50B5-4446-539AA00BD6BC}"/>
              </a:ext>
            </a:extLst>
          </p:cNvPr>
          <p:cNvSpPr txBox="1"/>
          <p:nvPr/>
        </p:nvSpPr>
        <p:spPr>
          <a:xfrm>
            <a:off x="3584595" y="1455674"/>
            <a:ext cx="1936200" cy="35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Step 2</a:t>
            </a:r>
            <a:endParaRPr lang="en-SG" sz="1600" b="1">
              <a:solidFill>
                <a:srgbClr val="000000"/>
              </a:solidFill>
              <a:latin typeface="Muli"/>
              <a:ea typeface="Muli"/>
              <a:cs typeface="Muli"/>
              <a:sym typeface="Muli"/>
            </a:endParaRPr>
          </a:p>
        </p:txBody>
      </p:sp>
      <p:grpSp>
        <p:nvGrpSpPr>
          <p:cNvPr id="17" name="Google Shape;1572;p73">
            <a:extLst>
              <a:ext uri="{FF2B5EF4-FFF2-40B4-BE49-F238E27FC236}">
                <a16:creationId xmlns:a16="http://schemas.microsoft.com/office/drawing/2014/main" id="{B28578E9-0974-D988-43F2-1C6AA005CE4A}"/>
              </a:ext>
            </a:extLst>
          </p:cNvPr>
          <p:cNvGrpSpPr/>
          <p:nvPr/>
        </p:nvGrpSpPr>
        <p:grpSpPr>
          <a:xfrm>
            <a:off x="2734731" y="1813174"/>
            <a:ext cx="783880" cy="428363"/>
            <a:chOff x="2778231" y="2355292"/>
            <a:chExt cx="783880" cy="428363"/>
          </a:xfrm>
        </p:grpSpPr>
        <p:sp>
          <p:nvSpPr>
            <p:cNvPr id="18" name="Google Shape;1573;p73">
              <a:extLst>
                <a:ext uri="{FF2B5EF4-FFF2-40B4-BE49-F238E27FC236}">
                  <a16:creationId xmlns:a16="http://schemas.microsoft.com/office/drawing/2014/main" id="{3C54C564-7E9A-DD87-B977-21CC36564648}"/>
                </a:ext>
              </a:extLst>
            </p:cNvPr>
            <p:cNvSpPr/>
            <p:nvPr/>
          </p:nvSpPr>
          <p:spPr>
            <a:xfrm rot="-5400000">
              <a:off x="2955989"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74;p73">
              <a:extLst>
                <a:ext uri="{FF2B5EF4-FFF2-40B4-BE49-F238E27FC236}">
                  <a16:creationId xmlns:a16="http://schemas.microsoft.com/office/drawing/2014/main" id="{9CD1D9A7-97A0-E326-B3AE-29E17FEE4A9C}"/>
                </a:ext>
              </a:extLst>
            </p:cNvPr>
            <p:cNvSpPr/>
            <p:nvPr/>
          </p:nvSpPr>
          <p:spPr>
            <a:xfrm rot="-5400000">
              <a:off x="2666689"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75;p73">
              <a:extLst>
                <a:ext uri="{FF2B5EF4-FFF2-40B4-BE49-F238E27FC236}">
                  <a16:creationId xmlns:a16="http://schemas.microsoft.com/office/drawing/2014/main" id="{2B52FEF6-D51D-94B4-C415-35C78C1C5CC7}"/>
                </a:ext>
              </a:extLst>
            </p:cNvPr>
            <p:cNvSpPr/>
            <p:nvPr/>
          </p:nvSpPr>
          <p:spPr>
            <a:xfrm rot="-5400000">
              <a:off x="3245289"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576;p73">
            <a:extLst>
              <a:ext uri="{FF2B5EF4-FFF2-40B4-BE49-F238E27FC236}">
                <a16:creationId xmlns:a16="http://schemas.microsoft.com/office/drawing/2014/main" id="{0D566DEE-9A81-E58F-0047-E9C37831A2AA}"/>
              </a:ext>
            </a:extLst>
          </p:cNvPr>
          <p:cNvGrpSpPr/>
          <p:nvPr/>
        </p:nvGrpSpPr>
        <p:grpSpPr>
          <a:xfrm>
            <a:off x="5716777" y="1809074"/>
            <a:ext cx="783880" cy="428363"/>
            <a:chOff x="5755419" y="2355292"/>
            <a:chExt cx="783880" cy="428363"/>
          </a:xfrm>
        </p:grpSpPr>
        <p:sp>
          <p:nvSpPr>
            <p:cNvPr id="22" name="Google Shape;1577;p73">
              <a:extLst>
                <a:ext uri="{FF2B5EF4-FFF2-40B4-BE49-F238E27FC236}">
                  <a16:creationId xmlns:a16="http://schemas.microsoft.com/office/drawing/2014/main" id="{3CE91F85-18B5-61C7-BA7B-04D6006CDB66}"/>
                </a:ext>
              </a:extLst>
            </p:cNvPr>
            <p:cNvSpPr/>
            <p:nvPr/>
          </p:nvSpPr>
          <p:spPr>
            <a:xfrm rot="-5400000">
              <a:off x="5933177"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78;p73">
              <a:extLst>
                <a:ext uri="{FF2B5EF4-FFF2-40B4-BE49-F238E27FC236}">
                  <a16:creationId xmlns:a16="http://schemas.microsoft.com/office/drawing/2014/main" id="{8CF927D0-8EF3-7692-CBE6-64CAA7FE165A}"/>
                </a:ext>
              </a:extLst>
            </p:cNvPr>
            <p:cNvSpPr/>
            <p:nvPr/>
          </p:nvSpPr>
          <p:spPr>
            <a:xfrm rot="-5400000">
              <a:off x="5643877"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79;p73">
              <a:extLst>
                <a:ext uri="{FF2B5EF4-FFF2-40B4-BE49-F238E27FC236}">
                  <a16:creationId xmlns:a16="http://schemas.microsoft.com/office/drawing/2014/main" id="{846452CC-2C36-C07B-1DCC-90EE63C89476}"/>
                </a:ext>
              </a:extLst>
            </p:cNvPr>
            <p:cNvSpPr/>
            <p:nvPr/>
          </p:nvSpPr>
          <p:spPr>
            <a:xfrm rot="-5400000">
              <a:off x="6222477" y="2466834"/>
              <a:ext cx="428363" cy="205280"/>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541;p73">
            <a:extLst>
              <a:ext uri="{FF2B5EF4-FFF2-40B4-BE49-F238E27FC236}">
                <a16:creationId xmlns:a16="http://schemas.microsoft.com/office/drawing/2014/main" id="{69CA1335-AB62-1D87-ED42-8BE88B3CB792}"/>
              </a:ext>
            </a:extLst>
          </p:cNvPr>
          <p:cNvSpPr txBox="1"/>
          <p:nvPr/>
        </p:nvSpPr>
        <p:spPr>
          <a:xfrm>
            <a:off x="214730" y="1927324"/>
            <a:ext cx="2520000" cy="471826"/>
          </a:xfrm>
          <a:prstGeom prst="rect">
            <a:avLst/>
          </a:prstGeom>
          <a:noFill/>
          <a:ln>
            <a:noFill/>
          </a:ln>
        </p:spPr>
        <p:txBody>
          <a:bodyPr spcFirstLastPara="1" wrap="square" lIns="91425" tIns="91425" rIns="91425" bIns="91425" anchor="ctr" anchorCtr="0">
            <a:noAutofit/>
          </a:bodyPr>
          <a:lstStyle/>
          <a:p>
            <a:pPr lvl="0" algn="ctr"/>
            <a:r>
              <a:rPr lang="en-US" i="1" u="sng">
                <a:solidFill>
                  <a:srgbClr val="434343"/>
                </a:solidFill>
                <a:latin typeface="Muli"/>
                <a:ea typeface="Muli"/>
                <a:cs typeface="Muli"/>
                <a:sym typeface="Muli"/>
              </a:rPr>
              <a:t>Encode categorical attributes of clothes</a:t>
            </a:r>
            <a:endParaRPr lang="en-SG" sz="1100" i="1" u="sng">
              <a:solidFill>
                <a:srgbClr val="434343"/>
              </a:solidFill>
              <a:latin typeface="Muli"/>
              <a:ea typeface="Muli"/>
              <a:cs typeface="Muli"/>
              <a:sym typeface="Muli"/>
            </a:endParaRPr>
          </a:p>
        </p:txBody>
      </p:sp>
      <p:sp>
        <p:nvSpPr>
          <p:cNvPr id="29" name="Google Shape;1541;p73">
            <a:extLst>
              <a:ext uri="{FF2B5EF4-FFF2-40B4-BE49-F238E27FC236}">
                <a16:creationId xmlns:a16="http://schemas.microsoft.com/office/drawing/2014/main" id="{1F030586-CC3A-2BF7-FEBC-99F31FA43299}"/>
              </a:ext>
            </a:extLst>
          </p:cNvPr>
          <p:cNvSpPr txBox="1"/>
          <p:nvPr/>
        </p:nvSpPr>
        <p:spPr>
          <a:xfrm>
            <a:off x="3292695" y="1984619"/>
            <a:ext cx="2520000" cy="471826"/>
          </a:xfrm>
          <a:prstGeom prst="rect">
            <a:avLst/>
          </a:prstGeom>
          <a:noFill/>
          <a:ln>
            <a:noFill/>
          </a:ln>
        </p:spPr>
        <p:txBody>
          <a:bodyPr spcFirstLastPara="1" wrap="square" lIns="91425" tIns="91425" rIns="91425" bIns="91425" anchor="ctr" anchorCtr="0">
            <a:noAutofit/>
          </a:bodyPr>
          <a:lstStyle/>
          <a:p>
            <a:pPr lvl="0" algn="ctr"/>
            <a:r>
              <a:rPr lang="en-US" i="1" u="sng">
                <a:solidFill>
                  <a:srgbClr val="434343"/>
                </a:solidFill>
                <a:latin typeface="Muli"/>
                <a:ea typeface="Muli"/>
                <a:cs typeface="Muli"/>
                <a:sym typeface="Muli"/>
              </a:rPr>
              <a:t>Perform Train-Test Split (33% test size)</a:t>
            </a:r>
            <a:endParaRPr lang="en-SG" sz="1100" i="1" u="sng">
              <a:solidFill>
                <a:srgbClr val="434343"/>
              </a:solidFill>
              <a:latin typeface="Muli"/>
              <a:ea typeface="Muli"/>
              <a:cs typeface="Muli"/>
              <a:sym typeface="Muli"/>
            </a:endParaRPr>
          </a:p>
        </p:txBody>
      </p:sp>
      <p:pic>
        <p:nvPicPr>
          <p:cNvPr id="32" name="Picture 31">
            <a:extLst>
              <a:ext uri="{FF2B5EF4-FFF2-40B4-BE49-F238E27FC236}">
                <a16:creationId xmlns:a16="http://schemas.microsoft.com/office/drawing/2014/main" id="{065CAB13-F9AB-A70E-A4E8-A7C90BBDB0F4}"/>
              </a:ext>
            </a:extLst>
          </p:cNvPr>
          <p:cNvPicPr>
            <a:picLocks noChangeAspect="1"/>
          </p:cNvPicPr>
          <p:nvPr/>
        </p:nvPicPr>
        <p:blipFill>
          <a:blip r:embed="rId2"/>
          <a:stretch>
            <a:fillRect/>
          </a:stretch>
        </p:blipFill>
        <p:spPr>
          <a:xfrm>
            <a:off x="389182" y="3407164"/>
            <a:ext cx="4113462" cy="1599186"/>
          </a:xfrm>
          <a:prstGeom prst="rect">
            <a:avLst/>
          </a:prstGeom>
        </p:spPr>
      </p:pic>
      <p:pic>
        <p:nvPicPr>
          <p:cNvPr id="33" name="Picture 32">
            <a:extLst>
              <a:ext uri="{FF2B5EF4-FFF2-40B4-BE49-F238E27FC236}">
                <a16:creationId xmlns:a16="http://schemas.microsoft.com/office/drawing/2014/main" id="{3F47AD90-22C2-3269-7F47-8AA6BDA692DB}"/>
              </a:ext>
            </a:extLst>
          </p:cNvPr>
          <p:cNvPicPr>
            <a:picLocks noChangeAspect="1"/>
          </p:cNvPicPr>
          <p:nvPr/>
        </p:nvPicPr>
        <p:blipFill>
          <a:blip r:embed="rId3"/>
          <a:stretch>
            <a:fillRect/>
          </a:stretch>
        </p:blipFill>
        <p:spPr>
          <a:xfrm>
            <a:off x="5035835" y="3026445"/>
            <a:ext cx="3200822" cy="2093467"/>
          </a:xfrm>
          <a:prstGeom prst="rect">
            <a:avLst/>
          </a:prstGeom>
        </p:spPr>
      </p:pic>
      <p:sp>
        <p:nvSpPr>
          <p:cNvPr id="34" name="Google Shape;1541;p73">
            <a:extLst>
              <a:ext uri="{FF2B5EF4-FFF2-40B4-BE49-F238E27FC236}">
                <a16:creationId xmlns:a16="http://schemas.microsoft.com/office/drawing/2014/main" id="{70B3DB4C-A764-5B1D-5622-98695E8CD137}"/>
              </a:ext>
            </a:extLst>
          </p:cNvPr>
          <p:cNvSpPr txBox="1"/>
          <p:nvPr/>
        </p:nvSpPr>
        <p:spPr>
          <a:xfrm>
            <a:off x="278114" y="2456445"/>
            <a:ext cx="2520000" cy="836129"/>
          </a:xfrm>
          <a:prstGeom prst="rect">
            <a:avLst/>
          </a:prstGeom>
          <a:noFill/>
          <a:ln>
            <a:noFill/>
          </a:ln>
        </p:spPr>
        <p:txBody>
          <a:bodyPr spcFirstLastPara="1" wrap="square" lIns="91425" tIns="91425" rIns="91425" bIns="91425" anchor="t" anchorCtr="0">
            <a:noAutofit/>
          </a:bodyPr>
          <a:lstStyle/>
          <a:p>
            <a:pPr lvl="0" algn="just"/>
            <a:r>
              <a:rPr lang="en-SG" sz="1300">
                <a:solidFill>
                  <a:srgbClr val="434343"/>
                </a:solidFill>
                <a:latin typeface="Muli"/>
                <a:ea typeface="Muli"/>
                <a:cs typeface="Muli"/>
                <a:sym typeface="Muli"/>
              </a:rPr>
              <a:t>Apply </a:t>
            </a:r>
            <a:r>
              <a:rPr lang="en-SG" sz="1300" err="1">
                <a:solidFill>
                  <a:srgbClr val="434343"/>
                </a:solidFill>
                <a:latin typeface="Muli"/>
                <a:ea typeface="Muli"/>
                <a:cs typeface="Muli"/>
                <a:sym typeface="Muli"/>
              </a:rPr>
              <a:t>OrdinalEncoder</a:t>
            </a:r>
            <a:r>
              <a:rPr lang="en-SG" sz="1300">
                <a:solidFill>
                  <a:srgbClr val="434343"/>
                </a:solidFill>
                <a:latin typeface="Muli"/>
                <a:ea typeface="Muli"/>
                <a:cs typeface="Muli"/>
                <a:sym typeface="Muli"/>
              </a:rPr>
              <a:t> on all transactions within an age group range</a:t>
            </a:r>
          </a:p>
        </p:txBody>
      </p:sp>
      <p:sp>
        <p:nvSpPr>
          <p:cNvPr id="36" name="Google Shape;1541;p73">
            <a:extLst>
              <a:ext uri="{FF2B5EF4-FFF2-40B4-BE49-F238E27FC236}">
                <a16:creationId xmlns:a16="http://schemas.microsoft.com/office/drawing/2014/main" id="{AFF0E98C-C095-51FC-A419-B8D3A029E0EE}"/>
              </a:ext>
            </a:extLst>
          </p:cNvPr>
          <p:cNvSpPr txBox="1"/>
          <p:nvPr/>
        </p:nvSpPr>
        <p:spPr>
          <a:xfrm>
            <a:off x="6370660" y="1822907"/>
            <a:ext cx="2520000" cy="471826"/>
          </a:xfrm>
          <a:prstGeom prst="rect">
            <a:avLst/>
          </a:prstGeom>
          <a:noFill/>
          <a:ln>
            <a:noFill/>
          </a:ln>
        </p:spPr>
        <p:txBody>
          <a:bodyPr spcFirstLastPara="1" wrap="square" lIns="91425" tIns="91425" rIns="91425" bIns="91425" anchor="ctr" anchorCtr="0">
            <a:noAutofit/>
          </a:bodyPr>
          <a:lstStyle/>
          <a:p>
            <a:pPr algn="ctr"/>
            <a:r>
              <a:rPr lang="en-US" i="1" u="sng">
                <a:solidFill>
                  <a:srgbClr val="434343"/>
                </a:solidFill>
                <a:latin typeface="Muli"/>
                <a:ea typeface="Muli"/>
                <a:cs typeface="Muli"/>
                <a:sym typeface="Muli"/>
              </a:rPr>
              <a:t>Obtain feature coefficients</a:t>
            </a:r>
            <a:endParaRPr lang="en-SG" sz="1100" i="1" u="sng">
              <a:solidFill>
                <a:srgbClr val="434343"/>
              </a:solidFill>
              <a:latin typeface="Muli"/>
              <a:ea typeface="Muli"/>
              <a:cs typeface="Muli"/>
              <a:sym typeface="Muli"/>
            </a:endParaRPr>
          </a:p>
        </p:txBody>
      </p:sp>
      <p:sp>
        <p:nvSpPr>
          <p:cNvPr id="37" name="Google Shape;1541;p73">
            <a:extLst>
              <a:ext uri="{FF2B5EF4-FFF2-40B4-BE49-F238E27FC236}">
                <a16:creationId xmlns:a16="http://schemas.microsoft.com/office/drawing/2014/main" id="{14EFE316-1483-7D25-2521-CC5028CE04CE}"/>
              </a:ext>
            </a:extLst>
          </p:cNvPr>
          <p:cNvSpPr txBox="1"/>
          <p:nvPr/>
        </p:nvSpPr>
        <p:spPr>
          <a:xfrm>
            <a:off x="6345886" y="2230617"/>
            <a:ext cx="2520000" cy="836129"/>
          </a:xfrm>
          <a:prstGeom prst="rect">
            <a:avLst/>
          </a:prstGeom>
          <a:noFill/>
          <a:ln>
            <a:noFill/>
          </a:ln>
        </p:spPr>
        <p:txBody>
          <a:bodyPr spcFirstLastPara="1" wrap="square" lIns="91425" tIns="91425" rIns="91425" bIns="91425" anchor="t" anchorCtr="0">
            <a:noAutofit/>
          </a:bodyPr>
          <a:lstStyle/>
          <a:p>
            <a:pPr lvl="0" algn="just"/>
            <a:r>
              <a:rPr lang="en-SG" sz="1300">
                <a:solidFill>
                  <a:srgbClr val="434343"/>
                </a:solidFill>
                <a:latin typeface="Muli"/>
                <a:ea typeface="Muli"/>
                <a:cs typeface="Muli"/>
                <a:sym typeface="Muli"/>
              </a:rPr>
              <a:t>Pearson’s chi-squared statistical feature election strategy was used to select </a:t>
            </a:r>
            <a:r>
              <a:rPr lang="en-SG" sz="1300" b="1" i="1">
                <a:solidFill>
                  <a:srgbClr val="434343"/>
                </a:solidFill>
                <a:latin typeface="Muli"/>
                <a:ea typeface="Muli"/>
                <a:cs typeface="Muli"/>
                <a:sym typeface="Muli"/>
              </a:rPr>
              <a:t>k </a:t>
            </a:r>
            <a:r>
              <a:rPr lang="en-SG" sz="1300" b="1">
                <a:solidFill>
                  <a:srgbClr val="434343"/>
                </a:solidFill>
                <a:latin typeface="Muli"/>
                <a:ea typeface="Muli"/>
                <a:cs typeface="Muli"/>
                <a:sym typeface="Muli"/>
              </a:rPr>
              <a:t>most relevant features </a:t>
            </a:r>
            <a:r>
              <a:rPr lang="en-SG" sz="1300">
                <a:solidFill>
                  <a:srgbClr val="434343"/>
                </a:solidFill>
                <a:latin typeface="Muli"/>
                <a:ea typeface="Muli"/>
                <a:cs typeface="Muli"/>
                <a:sym typeface="Muli"/>
              </a:rPr>
              <a:t>(Largest values)</a:t>
            </a:r>
          </a:p>
        </p:txBody>
      </p:sp>
      <p:sp>
        <p:nvSpPr>
          <p:cNvPr id="38" name="Rectangle 37">
            <a:extLst>
              <a:ext uri="{FF2B5EF4-FFF2-40B4-BE49-F238E27FC236}">
                <a16:creationId xmlns:a16="http://schemas.microsoft.com/office/drawing/2014/main" id="{EE29BAC3-A533-3C95-142F-C3EBBDBE2F8D}"/>
              </a:ext>
            </a:extLst>
          </p:cNvPr>
          <p:cNvSpPr/>
          <p:nvPr/>
        </p:nvSpPr>
        <p:spPr>
          <a:xfrm>
            <a:off x="414349" y="4143022"/>
            <a:ext cx="3207279" cy="200541"/>
          </a:xfrm>
          <a:prstGeom prst="rect">
            <a:avLst/>
          </a:prstGeom>
          <a:noFill/>
          <a:ln>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FE385E-4F34-1A9A-EA6A-D21D623A85AA}"/>
              </a:ext>
            </a:extLst>
          </p:cNvPr>
          <p:cNvSpPr/>
          <p:nvPr/>
        </p:nvSpPr>
        <p:spPr>
          <a:xfrm>
            <a:off x="6740365" y="3176666"/>
            <a:ext cx="323165" cy="1829684"/>
          </a:xfrm>
          <a:prstGeom prst="rect">
            <a:avLst/>
          </a:prstGeom>
          <a:noFill/>
          <a:ln>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058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cognition with Transfer Learning (98.5%)">
            <a:extLst>
              <a:ext uri="{FF2B5EF4-FFF2-40B4-BE49-F238E27FC236}">
                <a16:creationId xmlns:a16="http://schemas.microsoft.com/office/drawing/2014/main" id="{112AA723-01E5-35D2-9AC9-1EAB0BF30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93" y="1253449"/>
            <a:ext cx="3406294" cy="21639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7ED8CFB2-ABD0-49DB-E7D7-35BD84CC6A8F}"/>
              </a:ext>
            </a:extLst>
          </p:cNvPr>
          <p:cNvPicPr>
            <a:picLocks noChangeAspect="1"/>
          </p:cNvPicPr>
          <p:nvPr/>
        </p:nvPicPr>
        <p:blipFill rotWithShape="1">
          <a:blip r:embed="rId4"/>
          <a:srcRect l="-247" t="8496" r="370" b="15242"/>
          <a:stretch/>
        </p:blipFill>
        <p:spPr>
          <a:xfrm>
            <a:off x="436001" y="3364787"/>
            <a:ext cx="3397562" cy="148975"/>
          </a:xfrm>
          <a:prstGeom prst="rect">
            <a:avLst/>
          </a:prstGeom>
        </p:spPr>
      </p:pic>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STEP 3 – </a:t>
            </a:r>
            <a:r>
              <a:rPr lang="en-US" err="1"/>
              <a:t>Keras</a:t>
            </a:r>
            <a:r>
              <a:rPr lang="en-US"/>
              <a:t> ResNet50</a:t>
            </a:r>
          </a:p>
        </p:txBody>
      </p:sp>
      <p:sp>
        <p:nvSpPr>
          <p:cNvPr id="8" name="TextBox 7">
            <a:extLst>
              <a:ext uri="{FF2B5EF4-FFF2-40B4-BE49-F238E27FC236}">
                <a16:creationId xmlns:a16="http://schemas.microsoft.com/office/drawing/2014/main" id="{4790E82E-843F-CAEE-4BCF-C806A78B6B8A}"/>
              </a:ext>
            </a:extLst>
          </p:cNvPr>
          <p:cNvSpPr txBox="1"/>
          <p:nvPr/>
        </p:nvSpPr>
        <p:spPr>
          <a:xfrm>
            <a:off x="976589" y="3527539"/>
            <a:ext cx="2756244" cy="1692771"/>
          </a:xfrm>
          <a:prstGeom prst="rect">
            <a:avLst/>
          </a:prstGeom>
          <a:noFill/>
        </p:spPr>
        <p:txBody>
          <a:bodyPr wrap="square">
            <a:spAutoFit/>
          </a:bodyPr>
          <a:lstStyle/>
          <a:p>
            <a:r>
              <a:rPr lang="en-SG" sz="1300">
                <a:solidFill>
                  <a:schemeClr val="tx1"/>
                </a:solidFill>
                <a:latin typeface="Muli"/>
                <a:sym typeface="Muli"/>
              </a:rPr>
              <a:t>Pretrained ResNet50 model (50 layers deep) on ImageNet image database</a:t>
            </a:r>
          </a:p>
          <a:p>
            <a:endParaRPr lang="en-SG" sz="1300">
              <a:solidFill>
                <a:schemeClr val="tx1"/>
              </a:solidFill>
              <a:latin typeface="Muli"/>
              <a:sym typeface="Muli"/>
            </a:endParaRPr>
          </a:p>
          <a:p>
            <a:r>
              <a:rPr lang="en-SG" sz="1300">
                <a:solidFill>
                  <a:schemeClr val="tx1"/>
                </a:solidFill>
                <a:latin typeface="Muli"/>
                <a:sym typeface="Muli"/>
              </a:rPr>
              <a:t>Borrowing the base convolution network, we </a:t>
            </a:r>
            <a:r>
              <a:rPr lang="en-US" sz="1300">
                <a:solidFill>
                  <a:schemeClr val="tx1"/>
                </a:solidFill>
                <a:latin typeface="Muli"/>
                <a:sym typeface="Muli"/>
              </a:rPr>
              <a:t>extracted image </a:t>
            </a:r>
            <a:r>
              <a:rPr lang="en-SG" sz="1300">
                <a:solidFill>
                  <a:schemeClr val="tx1"/>
                </a:solidFill>
                <a:latin typeface="Muli"/>
                <a:sym typeface="Muli"/>
              </a:rPr>
              <a:t>features for all article images (specific to the H&amp;M image database)</a:t>
            </a:r>
          </a:p>
          <a:p>
            <a:endParaRPr lang="en-SG" sz="1300">
              <a:solidFill>
                <a:schemeClr val="tx1"/>
              </a:solidFill>
              <a:latin typeface="Muli"/>
              <a:sym typeface="Muli"/>
            </a:endParaRPr>
          </a:p>
        </p:txBody>
      </p:sp>
      <p:pic>
        <p:nvPicPr>
          <p:cNvPr id="1028" name="Picture 4" descr="machine learning - distance measure used to calculate k nearest neighbour -  Stack Overflow">
            <a:extLst>
              <a:ext uri="{FF2B5EF4-FFF2-40B4-BE49-F238E27FC236}">
                <a16:creationId xmlns:a16="http://schemas.microsoft.com/office/drawing/2014/main" id="{44CAEB58-3B95-A568-5F11-F4978CCE2E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1823" y="1356083"/>
            <a:ext cx="4186320" cy="19419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862668-E17D-96A3-3337-CEF30B181ADE}"/>
              </a:ext>
            </a:extLst>
          </p:cNvPr>
          <p:cNvSpPr txBox="1"/>
          <p:nvPr/>
        </p:nvSpPr>
        <p:spPr>
          <a:xfrm>
            <a:off x="5346861" y="3620254"/>
            <a:ext cx="2756244" cy="892552"/>
          </a:xfrm>
          <a:prstGeom prst="rect">
            <a:avLst/>
          </a:prstGeom>
          <a:noFill/>
        </p:spPr>
        <p:txBody>
          <a:bodyPr wrap="square">
            <a:spAutoFit/>
          </a:bodyPr>
          <a:lstStyle/>
          <a:p>
            <a:r>
              <a:rPr lang="en-SG" sz="1300">
                <a:solidFill>
                  <a:schemeClr val="tx1"/>
                </a:solidFill>
                <a:latin typeface="Muli"/>
                <a:sym typeface="Muli"/>
              </a:rPr>
              <a:t>Measured the </a:t>
            </a:r>
            <a:r>
              <a:rPr lang="en-SG" sz="1300" b="1">
                <a:solidFill>
                  <a:schemeClr val="tx1"/>
                </a:solidFill>
                <a:latin typeface="Muli"/>
                <a:sym typeface="Muli"/>
              </a:rPr>
              <a:t>Euclidean distance </a:t>
            </a:r>
            <a:r>
              <a:rPr lang="en-SG" sz="1300">
                <a:solidFill>
                  <a:schemeClr val="tx1"/>
                </a:solidFill>
                <a:latin typeface="Muli"/>
                <a:sym typeface="Muli"/>
              </a:rPr>
              <a:t>between the </a:t>
            </a:r>
            <a:r>
              <a:rPr lang="en-SG" sz="1300" u="sng">
                <a:solidFill>
                  <a:schemeClr val="tx1"/>
                </a:solidFill>
                <a:latin typeface="Muli"/>
                <a:sym typeface="Muli"/>
              </a:rPr>
              <a:t>input image</a:t>
            </a:r>
            <a:r>
              <a:rPr lang="en-SG" sz="1300">
                <a:solidFill>
                  <a:schemeClr val="tx1"/>
                </a:solidFill>
                <a:latin typeface="Muli"/>
                <a:sym typeface="Muli"/>
              </a:rPr>
              <a:t> and the features of </a:t>
            </a:r>
            <a:r>
              <a:rPr lang="en-SG" sz="1300" u="sng">
                <a:solidFill>
                  <a:schemeClr val="tx1"/>
                </a:solidFill>
                <a:latin typeface="Muli"/>
                <a:sym typeface="Muli"/>
              </a:rPr>
              <a:t>other articles generated </a:t>
            </a:r>
            <a:r>
              <a:rPr lang="en-SG" sz="1300">
                <a:solidFill>
                  <a:schemeClr val="tx1"/>
                </a:solidFill>
                <a:latin typeface="Muli"/>
                <a:sym typeface="Muli"/>
              </a:rPr>
              <a:t>by our model</a:t>
            </a:r>
          </a:p>
        </p:txBody>
      </p:sp>
      <p:cxnSp>
        <p:nvCxnSpPr>
          <p:cNvPr id="4" name="Straight Arrow Connector 3">
            <a:extLst>
              <a:ext uri="{FF2B5EF4-FFF2-40B4-BE49-F238E27FC236}">
                <a16:creationId xmlns:a16="http://schemas.microsoft.com/office/drawing/2014/main" id="{388F7B11-9446-F8B2-4B79-5030122774F7}"/>
              </a:ext>
            </a:extLst>
          </p:cNvPr>
          <p:cNvCxnSpPr>
            <a:cxnSpLocks/>
          </p:cNvCxnSpPr>
          <p:nvPr/>
        </p:nvCxnSpPr>
        <p:spPr>
          <a:xfrm>
            <a:off x="4117656" y="2571750"/>
            <a:ext cx="454319" cy="0"/>
          </a:xfrm>
          <a:prstGeom prst="straightConnector1">
            <a:avLst/>
          </a:prstGeom>
          <a:ln w="635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0E433B6-6B36-408B-711D-E0889DF844FF}"/>
              </a:ext>
            </a:extLst>
          </p:cNvPr>
          <p:cNvCxnSpPr>
            <a:cxnSpLocks/>
          </p:cNvCxnSpPr>
          <p:nvPr/>
        </p:nvCxnSpPr>
        <p:spPr>
          <a:xfrm>
            <a:off x="713225" y="1135294"/>
            <a:ext cx="2139032" cy="0"/>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31607F2-C3D0-6964-BB4A-510E837106B7}"/>
              </a:ext>
            </a:extLst>
          </p:cNvPr>
          <p:cNvCxnSpPr>
            <a:cxnSpLocks/>
          </p:cNvCxnSpPr>
          <p:nvPr/>
        </p:nvCxnSpPr>
        <p:spPr>
          <a:xfrm>
            <a:off x="2852257" y="1135294"/>
            <a:ext cx="88057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E23E9A8-7A59-88BF-953D-00BBAA9EDA81}"/>
              </a:ext>
            </a:extLst>
          </p:cNvPr>
          <p:cNvSpPr txBox="1"/>
          <p:nvPr/>
        </p:nvSpPr>
        <p:spPr>
          <a:xfrm>
            <a:off x="1299967" y="1194412"/>
            <a:ext cx="1175772" cy="492443"/>
          </a:xfrm>
          <a:prstGeom prst="rect">
            <a:avLst/>
          </a:prstGeom>
          <a:noFill/>
        </p:spPr>
        <p:txBody>
          <a:bodyPr wrap="square">
            <a:spAutoFit/>
          </a:bodyPr>
          <a:lstStyle/>
          <a:p>
            <a:pPr algn="ctr"/>
            <a:r>
              <a:rPr lang="en-US" sz="1300">
                <a:solidFill>
                  <a:schemeClr val="tx1"/>
                </a:solidFill>
                <a:latin typeface="Muli"/>
                <a:sym typeface="Muli"/>
              </a:rPr>
              <a:t>Base Layer</a:t>
            </a:r>
            <a:endParaRPr lang="en-SG" sz="1300">
              <a:solidFill>
                <a:schemeClr val="tx1"/>
              </a:solidFill>
              <a:latin typeface="Muli"/>
              <a:sym typeface="Muli"/>
            </a:endParaRPr>
          </a:p>
          <a:p>
            <a:endParaRPr lang="en-SG" sz="1300">
              <a:solidFill>
                <a:schemeClr val="tx1"/>
              </a:solidFill>
              <a:latin typeface="Muli"/>
              <a:sym typeface="Muli"/>
            </a:endParaRPr>
          </a:p>
        </p:txBody>
      </p:sp>
      <p:sp>
        <p:nvSpPr>
          <p:cNvPr id="27" name="TextBox 26">
            <a:extLst>
              <a:ext uri="{FF2B5EF4-FFF2-40B4-BE49-F238E27FC236}">
                <a16:creationId xmlns:a16="http://schemas.microsoft.com/office/drawing/2014/main" id="{D76E6527-4FB0-19BD-18A1-3E5511A62CDA}"/>
              </a:ext>
            </a:extLst>
          </p:cNvPr>
          <p:cNvSpPr txBox="1"/>
          <p:nvPr/>
        </p:nvSpPr>
        <p:spPr>
          <a:xfrm>
            <a:off x="2715327" y="1248100"/>
            <a:ext cx="1175772" cy="692497"/>
          </a:xfrm>
          <a:prstGeom prst="rect">
            <a:avLst/>
          </a:prstGeom>
          <a:noFill/>
        </p:spPr>
        <p:txBody>
          <a:bodyPr wrap="square">
            <a:spAutoFit/>
          </a:bodyPr>
          <a:lstStyle/>
          <a:p>
            <a:pPr algn="ctr"/>
            <a:r>
              <a:rPr lang="en-US" sz="1300">
                <a:solidFill>
                  <a:schemeClr val="tx1"/>
                </a:solidFill>
                <a:latin typeface="Muli"/>
                <a:sym typeface="Muli"/>
              </a:rPr>
              <a:t>Connected Layer</a:t>
            </a:r>
            <a:endParaRPr lang="en-SG" sz="1300">
              <a:solidFill>
                <a:schemeClr val="tx1"/>
              </a:solidFill>
              <a:latin typeface="Muli"/>
              <a:sym typeface="Muli"/>
            </a:endParaRPr>
          </a:p>
          <a:p>
            <a:endParaRPr lang="en-SG" sz="1300">
              <a:solidFill>
                <a:schemeClr val="tx1"/>
              </a:solidFill>
              <a:latin typeface="Muli"/>
              <a:sym typeface="Muli"/>
            </a:endParaRPr>
          </a:p>
        </p:txBody>
      </p:sp>
      <p:sp>
        <p:nvSpPr>
          <p:cNvPr id="31" name="TextBox 30">
            <a:extLst>
              <a:ext uri="{FF2B5EF4-FFF2-40B4-BE49-F238E27FC236}">
                <a16:creationId xmlns:a16="http://schemas.microsoft.com/office/drawing/2014/main" id="{EA65EE58-0503-D883-1D9B-1C29113C6442}"/>
              </a:ext>
            </a:extLst>
          </p:cNvPr>
          <p:cNvSpPr txBox="1"/>
          <p:nvPr/>
        </p:nvSpPr>
        <p:spPr>
          <a:xfrm>
            <a:off x="1974603" y="1601321"/>
            <a:ext cx="997026" cy="646331"/>
          </a:xfrm>
          <a:prstGeom prst="rect">
            <a:avLst/>
          </a:prstGeom>
          <a:noFill/>
        </p:spPr>
        <p:txBody>
          <a:bodyPr wrap="square">
            <a:spAutoFit/>
          </a:bodyPr>
          <a:lstStyle/>
          <a:p>
            <a:pPr algn="ctr"/>
            <a:r>
              <a:rPr lang="en-US">
                <a:solidFill>
                  <a:srgbClr val="FF0000"/>
                </a:solidFill>
                <a:latin typeface="Muli"/>
                <a:sym typeface="Muli"/>
              </a:rPr>
              <a:t>Accuracy: 0.749</a:t>
            </a:r>
            <a:endParaRPr lang="en-SG">
              <a:solidFill>
                <a:srgbClr val="FF0000"/>
              </a:solidFill>
              <a:latin typeface="Muli"/>
              <a:sym typeface="Muli"/>
            </a:endParaRPr>
          </a:p>
          <a:p>
            <a:endParaRPr lang="en-SG" sz="700">
              <a:solidFill>
                <a:schemeClr val="tx1"/>
              </a:solidFill>
              <a:latin typeface="Muli"/>
              <a:sym typeface="Muli"/>
            </a:endParaRPr>
          </a:p>
        </p:txBody>
      </p:sp>
    </p:spTree>
    <p:extLst>
      <p:ext uri="{BB962C8B-B14F-4D97-AF65-F5344CB8AC3E}">
        <p14:creationId xmlns:p14="http://schemas.microsoft.com/office/powerpoint/2010/main" val="2838678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353E79-EB5B-4EBA-A13E-9C68EEEA6164}"/>
              </a:ext>
            </a:extLst>
          </p:cNvPr>
          <p:cNvSpPr>
            <a:spLocks noGrp="1"/>
          </p:cNvSpPr>
          <p:nvPr>
            <p:ph type="title"/>
          </p:nvPr>
        </p:nvSpPr>
        <p:spPr/>
        <p:txBody>
          <a:bodyPr/>
          <a:lstStyle/>
          <a:p>
            <a:r>
              <a:rPr lang="en-US"/>
              <a:t>STEP 3 – </a:t>
            </a:r>
            <a:r>
              <a:rPr lang="en-US" err="1"/>
              <a:t>Keras</a:t>
            </a:r>
            <a:r>
              <a:rPr lang="en-US"/>
              <a:t> </a:t>
            </a:r>
            <a:r>
              <a:rPr lang="en-US" err="1"/>
              <a:t>Xception</a:t>
            </a:r>
            <a:endParaRPr lang="en-SG"/>
          </a:p>
        </p:txBody>
      </p:sp>
      <p:pic>
        <p:nvPicPr>
          <p:cNvPr id="8" name="Picture 7">
            <a:extLst>
              <a:ext uri="{FF2B5EF4-FFF2-40B4-BE49-F238E27FC236}">
                <a16:creationId xmlns:a16="http://schemas.microsoft.com/office/drawing/2014/main" id="{23EB90AF-D8BA-4263-159C-F9244968F9A7}"/>
              </a:ext>
            </a:extLst>
          </p:cNvPr>
          <p:cNvPicPr>
            <a:picLocks noChangeAspect="1"/>
          </p:cNvPicPr>
          <p:nvPr/>
        </p:nvPicPr>
        <p:blipFill>
          <a:blip r:embed="rId2"/>
          <a:stretch>
            <a:fillRect/>
          </a:stretch>
        </p:blipFill>
        <p:spPr>
          <a:xfrm>
            <a:off x="148844" y="3428003"/>
            <a:ext cx="3626202" cy="143139"/>
          </a:xfrm>
          <a:prstGeom prst="rect">
            <a:avLst/>
          </a:prstGeom>
        </p:spPr>
      </p:pic>
      <p:sp>
        <p:nvSpPr>
          <p:cNvPr id="10" name="TextBox 9">
            <a:extLst>
              <a:ext uri="{FF2B5EF4-FFF2-40B4-BE49-F238E27FC236}">
                <a16:creationId xmlns:a16="http://schemas.microsoft.com/office/drawing/2014/main" id="{FB4FE23B-E7C2-C5DF-50A2-895354E9E0EF}"/>
              </a:ext>
            </a:extLst>
          </p:cNvPr>
          <p:cNvSpPr txBox="1"/>
          <p:nvPr/>
        </p:nvSpPr>
        <p:spPr>
          <a:xfrm>
            <a:off x="713225" y="3943350"/>
            <a:ext cx="2756244" cy="492443"/>
          </a:xfrm>
          <a:prstGeom prst="rect">
            <a:avLst/>
          </a:prstGeom>
          <a:noFill/>
        </p:spPr>
        <p:txBody>
          <a:bodyPr wrap="square">
            <a:spAutoFit/>
          </a:bodyPr>
          <a:lstStyle/>
          <a:p>
            <a:r>
              <a:rPr lang="en-SG" sz="1300">
                <a:solidFill>
                  <a:schemeClr val="tx1"/>
                </a:solidFill>
                <a:latin typeface="Muli"/>
                <a:sym typeface="Muli"/>
              </a:rPr>
              <a:t>Pretrained </a:t>
            </a:r>
            <a:r>
              <a:rPr lang="en-SG" sz="1300" err="1">
                <a:solidFill>
                  <a:schemeClr val="tx1"/>
                </a:solidFill>
                <a:latin typeface="Muli"/>
                <a:sym typeface="Muli"/>
              </a:rPr>
              <a:t>Xception</a:t>
            </a:r>
            <a:r>
              <a:rPr lang="en-SG" sz="1300">
                <a:solidFill>
                  <a:schemeClr val="tx1"/>
                </a:solidFill>
                <a:latin typeface="Muli"/>
                <a:sym typeface="Muli"/>
              </a:rPr>
              <a:t> model (88 layers deep) on ImageNet image database.</a:t>
            </a:r>
          </a:p>
        </p:txBody>
      </p:sp>
      <p:pic>
        <p:nvPicPr>
          <p:cNvPr id="3076" name="Picture 4" descr="Xception: Deep Learning with Depth-wise Separable Convolutions">
            <a:extLst>
              <a:ext uri="{FF2B5EF4-FFF2-40B4-BE49-F238E27FC236}">
                <a16:creationId xmlns:a16="http://schemas.microsoft.com/office/drawing/2014/main" id="{63285F54-F300-1A3B-06F7-B5DB3B7C5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44" y="1041155"/>
            <a:ext cx="3566956" cy="20797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WORD of the Day Is…Cosine Distance! – Tyrrell4innovation">
            <a:extLst>
              <a:ext uri="{FF2B5EF4-FFF2-40B4-BE49-F238E27FC236}">
                <a16:creationId xmlns:a16="http://schemas.microsoft.com/office/drawing/2014/main" id="{5F59AE66-2C29-E7D5-8B8F-6755944D8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8202" y="1200150"/>
            <a:ext cx="2431627" cy="2743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94B0769-84E3-57D8-38B4-86377BE93DC9}"/>
              </a:ext>
            </a:extLst>
          </p:cNvPr>
          <p:cNvSpPr txBox="1"/>
          <p:nvPr/>
        </p:nvSpPr>
        <p:spPr>
          <a:xfrm>
            <a:off x="5092118" y="3889489"/>
            <a:ext cx="3427888" cy="1092607"/>
          </a:xfrm>
          <a:prstGeom prst="rect">
            <a:avLst/>
          </a:prstGeom>
          <a:noFill/>
        </p:spPr>
        <p:txBody>
          <a:bodyPr wrap="square">
            <a:spAutoFit/>
          </a:bodyPr>
          <a:lstStyle/>
          <a:p>
            <a:r>
              <a:rPr lang="en-SG" sz="1300">
                <a:solidFill>
                  <a:schemeClr val="tx1"/>
                </a:solidFill>
                <a:latin typeface="Muli"/>
                <a:sym typeface="Muli"/>
              </a:rPr>
              <a:t>Measured the </a:t>
            </a:r>
            <a:r>
              <a:rPr lang="en-SG" sz="1300" b="1">
                <a:solidFill>
                  <a:schemeClr val="tx1"/>
                </a:solidFill>
                <a:latin typeface="Muli"/>
                <a:sym typeface="Muli"/>
              </a:rPr>
              <a:t>Cosine Similarity </a:t>
            </a:r>
            <a:r>
              <a:rPr lang="en-SG" sz="1300">
                <a:solidFill>
                  <a:schemeClr val="tx1"/>
                </a:solidFill>
                <a:latin typeface="Muli"/>
                <a:sym typeface="Muli"/>
              </a:rPr>
              <a:t>between the </a:t>
            </a:r>
            <a:r>
              <a:rPr lang="en-SG" sz="1300" u="sng">
                <a:solidFill>
                  <a:schemeClr val="tx1"/>
                </a:solidFill>
                <a:latin typeface="Muli"/>
                <a:sym typeface="Muli"/>
              </a:rPr>
              <a:t>input image</a:t>
            </a:r>
            <a:r>
              <a:rPr lang="en-SG" sz="1300">
                <a:solidFill>
                  <a:schemeClr val="tx1"/>
                </a:solidFill>
                <a:latin typeface="Muli"/>
                <a:sym typeface="Muli"/>
              </a:rPr>
              <a:t> and the features of </a:t>
            </a:r>
            <a:r>
              <a:rPr lang="en-SG" sz="1300" u="sng">
                <a:solidFill>
                  <a:schemeClr val="tx1"/>
                </a:solidFill>
                <a:latin typeface="Muli"/>
                <a:sym typeface="Muli"/>
              </a:rPr>
              <a:t>other articles generated </a:t>
            </a:r>
            <a:r>
              <a:rPr lang="en-SG" sz="1300">
                <a:solidFill>
                  <a:schemeClr val="tx1"/>
                </a:solidFill>
                <a:latin typeface="Muli"/>
                <a:sym typeface="Muli"/>
              </a:rPr>
              <a:t>by our model. A more accurate means of finding similarity as </a:t>
            </a:r>
            <a:r>
              <a:rPr lang="en-SG" sz="1300" b="1" u="sng">
                <a:solidFill>
                  <a:schemeClr val="tx1"/>
                </a:solidFill>
                <a:latin typeface="Muli"/>
                <a:sym typeface="Muli"/>
              </a:rPr>
              <a:t>orientation is considered</a:t>
            </a:r>
            <a:r>
              <a:rPr lang="en-SG" sz="1300">
                <a:solidFill>
                  <a:schemeClr val="tx1"/>
                </a:solidFill>
                <a:latin typeface="Muli"/>
                <a:sym typeface="Muli"/>
              </a:rPr>
              <a:t>, on top of distance.</a:t>
            </a:r>
          </a:p>
        </p:txBody>
      </p:sp>
      <p:sp>
        <p:nvSpPr>
          <p:cNvPr id="14" name="TextBox 13">
            <a:extLst>
              <a:ext uri="{FF2B5EF4-FFF2-40B4-BE49-F238E27FC236}">
                <a16:creationId xmlns:a16="http://schemas.microsoft.com/office/drawing/2014/main" id="{06A20A56-CF7C-BC10-D288-28BF69BD3D09}"/>
              </a:ext>
            </a:extLst>
          </p:cNvPr>
          <p:cNvSpPr txBox="1"/>
          <p:nvPr/>
        </p:nvSpPr>
        <p:spPr>
          <a:xfrm>
            <a:off x="2472443" y="2918734"/>
            <a:ext cx="997026" cy="646331"/>
          </a:xfrm>
          <a:prstGeom prst="rect">
            <a:avLst/>
          </a:prstGeom>
          <a:noFill/>
        </p:spPr>
        <p:txBody>
          <a:bodyPr wrap="square">
            <a:spAutoFit/>
          </a:bodyPr>
          <a:lstStyle/>
          <a:p>
            <a:pPr algn="ctr"/>
            <a:r>
              <a:rPr lang="en-US">
                <a:solidFill>
                  <a:srgbClr val="FF0000"/>
                </a:solidFill>
                <a:latin typeface="Muli"/>
                <a:sym typeface="Muli"/>
              </a:rPr>
              <a:t>Accuracy: 0.790</a:t>
            </a:r>
            <a:endParaRPr lang="en-SG">
              <a:solidFill>
                <a:srgbClr val="FF0000"/>
              </a:solidFill>
              <a:latin typeface="Muli"/>
              <a:sym typeface="Muli"/>
            </a:endParaRPr>
          </a:p>
          <a:p>
            <a:endParaRPr lang="en-SG" sz="700">
              <a:solidFill>
                <a:schemeClr val="tx1"/>
              </a:solidFill>
              <a:latin typeface="Muli"/>
              <a:sym typeface="Muli"/>
            </a:endParaRPr>
          </a:p>
        </p:txBody>
      </p:sp>
      <p:cxnSp>
        <p:nvCxnSpPr>
          <p:cNvPr id="15" name="Straight Arrow Connector 14">
            <a:extLst>
              <a:ext uri="{FF2B5EF4-FFF2-40B4-BE49-F238E27FC236}">
                <a16:creationId xmlns:a16="http://schemas.microsoft.com/office/drawing/2014/main" id="{BAD8F914-5ED5-CA34-42EC-D43BCE5D4411}"/>
              </a:ext>
            </a:extLst>
          </p:cNvPr>
          <p:cNvCxnSpPr>
            <a:cxnSpLocks/>
          </p:cNvCxnSpPr>
          <p:nvPr/>
        </p:nvCxnSpPr>
        <p:spPr>
          <a:xfrm>
            <a:off x="4277047" y="2705974"/>
            <a:ext cx="454319" cy="0"/>
          </a:xfrm>
          <a:prstGeom prst="straightConnector1">
            <a:avLst/>
          </a:prstGeom>
          <a:ln w="635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89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EDDDA6-C022-E58C-2285-528747060B2F}"/>
              </a:ext>
            </a:extLst>
          </p:cNvPr>
          <p:cNvPicPr>
            <a:picLocks noChangeAspect="1"/>
          </p:cNvPicPr>
          <p:nvPr/>
        </p:nvPicPr>
        <p:blipFill>
          <a:blip r:embed="rId3"/>
          <a:stretch>
            <a:fillRect/>
          </a:stretch>
        </p:blipFill>
        <p:spPr>
          <a:xfrm>
            <a:off x="174967" y="3036867"/>
            <a:ext cx="1721090" cy="1420076"/>
          </a:xfrm>
          <a:prstGeom prst="rect">
            <a:avLst/>
          </a:prstGeom>
        </p:spPr>
      </p:pic>
      <p:pic>
        <p:nvPicPr>
          <p:cNvPr id="10" name="Picture 9">
            <a:extLst>
              <a:ext uri="{FF2B5EF4-FFF2-40B4-BE49-F238E27FC236}">
                <a16:creationId xmlns:a16="http://schemas.microsoft.com/office/drawing/2014/main" id="{19883226-91E2-587A-9F07-9B28A6900ABF}"/>
              </a:ext>
            </a:extLst>
          </p:cNvPr>
          <p:cNvPicPr>
            <a:picLocks noChangeAspect="1"/>
          </p:cNvPicPr>
          <p:nvPr/>
        </p:nvPicPr>
        <p:blipFill>
          <a:blip r:embed="rId4"/>
          <a:stretch>
            <a:fillRect/>
          </a:stretch>
        </p:blipFill>
        <p:spPr>
          <a:xfrm>
            <a:off x="3456959" y="1127126"/>
            <a:ext cx="1658469" cy="1634139"/>
          </a:xfrm>
          <a:prstGeom prst="rect">
            <a:avLst/>
          </a:prstGeom>
        </p:spPr>
      </p:pic>
      <p:grpSp>
        <p:nvGrpSpPr>
          <p:cNvPr id="8" name="Group 7">
            <a:extLst>
              <a:ext uri="{FF2B5EF4-FFF2-40B4-BE49-F238E27FC236}">
                <a16:creationId xmlns:a16="http://schemas.microsoft.com/office/drawing/2014/main" id="{289CBD61-E842-6974-7395-DA0A706AC911}"/>
              </a:ext>
            </a:extLst>
          </p:cNvPr>
          <p:cNvGrpSpPr/>
          <p:nvPr/>
        </p:nvGrpSpPr>
        <p:grpSpPr>
          <a:xfrm>
            <a:off x="4993202" y="1824220"/>
            <a:ext cx="3674217" cy="2779779"/>
            <a:chOff x="579196" y="1557329"/>
            <a:chExt cx="3674217" cy="2779779"/>
          </a:xfrm>
        </p:grpSpPr>
        <p:pic>
          <p:nvPicPr>
            <p:cNvPr id="4098" name="Picture 2">
              <a:extLst>
                <a:ext uri="{FF2B5EF4-FFF2-40B4-BE49-F238E27FC236}">
                  <a16:creationId xmlns:a16="http://schemas.microsoft.com/office/drawing/2014/main" id="{2F93DAEC-5DE6-F8A2-F852-585B66765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96" y="1557329"/>
              <a:ext cx="3674217" cy="27335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B3BE8D6-0829-CA83-F025-8C39FFAD18A8}"/>
                </a:ext>
              </a:extLst>
            </p:cNvPr>
            <p:cNvSpPr/>
            <p:nvPr/>
          </p:nvSpPr>
          <p:spPr>
            <a:xfrm>
              <a:off x="1853968" y="2940865"/>
              <a:ext cx="1157681" cy="139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46A6D75-F196-EE70-4005-3D549D880DFC}"/>
              </a:ext>
            </a:extLst>
          </p:cNvPr>
          <p:cNvSpPr>
            <a:spLocks noGrp="1"/>
          </p:cNvSpPr>
          <p:nvPr>
            <p:ph type="title"/>
          </p:nvPr>
        </p:nvSpPr>
        <p:spPr/>
        <p:txBody>
          <a:bodyPr/>
          <a:lstStyle/>
          <a:p>
            <a:r>
              <a:rPr lang="en-US"/>
              <a:t>Comparisons between models </a:t>
            </a:r>
          </a:p>
        </p:txBody>
      </p:sp>
      <p:sp>
        <p:nvSpPr>
          <p:cNvPr id="5" name="Google Shape;1540;p73">
            <a:extLst>
              <a:ext uri="{FF2B5EF4-FFF2-40B4-BE49-F238E27FC236}">
                <a16:creationId xmlns:a16="http://schemas.microsoft.com/office/drawing/2014/main" id="{B0596D21-6F7C-0942-0C6B-19854DA3F6D3}"/>
              </a:ext>
            </a:extLst>
          </p:cNvPr>
          <p:cNvSpPr txBox="1"/>
          <p:nvPr/>
        </p:nvSpPr>
        <p:spPr>
          <a:xfrm>
            <a:off x="1016924" y="4632488"/>
            <a:ext cx="1936200" cy="5470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a:latin typeface="Muli"/>
                <a:ea typeface="Muli"/>
                <a:cs typeface="Muli"/>
                <a:sym typeface="Muli"/>
              </a:rPr>
              <a:t>ResNet50 with Euclidean distance</a:t>
            </a:r>
            <a:endParaRPr lang="en-SG" sz="1600" b="1">
              <a:solidFill>
                <a:srgbClr val="000000"/>
              </a:solidFill>
              <a:latin typeface="Muli"/>
              <a:ea typeface="Muli"/>
              <a:cs typeface="Muli"/>
              <a:sym typeface="Muli"/>
            </a:endParaRPr>
          </a:p>
        </p:txBody>
      </p:sp>
      <p:sp>
        <p:nvSpPr>
          <p:cNvPr id="6" name="Google Shape;1540;p73">
            <a:extLst>
              <a:ext uri="{FF2B5EF4-FFF2-40B4-BE49-F238E27FC236}">
                <a16:creationId xmlns:a16="http://schemas.microsoft.com/office/drawing/2014/main" id="{45226BA8-18BA-2599-8D39-4BC51BCFB034}"/>
              </a:ext>
            </a:extLst>
          </p:cNvPr>
          <p:cNvSpPr txBox="1"/>
          <p:nvPr/>
        </p:nvSpPr>
        <p:spPr>
          <a:xfrm>
            <a:off x="5862211" y="4056962"/>
            <a:ext cx="1936200" cy="5470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b="1" err="1">
                <a:solidFill>
                  <a:srgbClr val="000000"/>
                </a:solidFill>
                <a:latin typeface="Muli"/>
                <a:ea typeface="Muli"/>
                <a:cs typeface="Muli"/>
                <a:sym typeface="Muli"/>
              </a:rPr>
              <a:t>Xception</a:t>
            </a:r>
            <a:r>
              <a:rPr lang="en-SG" sz="1600" b="1">
                <a:solidFill>
                  <a:srgbClr val="000000"/>
                </a:solidFill>
                <a:latin typeface="Muli"/>
                <a:ea typeface="Muli"/>
                <a:cs typeface="Muli"/>
                <a:sym typeface="Muli"/>
              </a:rPr>
              <a:t> with cosine similarity </a:t>
            </a:r>
          </a:p>
        </p:txBody>
      </p:sp>
      <p:pic>
        <p:nvPicPr>
          <p:cNvPr id="11" name="Picture 10">
            <a:extLst>
              <a:ext uri="{FF2B5EF4-FFF2-40B4-BE49-F238E27FC236}">
                <a16:creationId xmlns:a16="http://schemas.microsoft.com/office/drawing/2014/main" id="{B4B3F4DB-E925-C65F-D19B-323CAB241339}"/>
              </a:ext>
            </a:extLst>
          </p:cNvPr>
          <p:cNvPicPr>
            <a:picLocks noChangeAspect="1"/>
          </p:cNvPicPr>
          <p:nvPr/>
        </p:nvPicPr>
        <p:blipFill>
          <a:blip r:embed="rId6"/>
          <a:stretch>
            <a:fillRect/>
          </a:stretch>
        </p:blipFill>
        <p:spPr>
          <a:xfrm>
            <a:off x="235357" y="1433148"/>
            <a:ext cx="1563134" cy="1509889"/>
          </a:xfrm>
          <a:prstGeom prst="rect">
            <a:avLst/>
          </a:prstGeom>
        </p:spPr>
      </p:pic>
      <p:pic>
        <p:nvPicPr>
          <p:cNvPr id="12" name="Picture 11">
            <a:extLst>
              <a:ext uri="{FF2B5EF4-FFF2-40B4-BE49-F238E27FC236}">
                <a16:creationId xmlns:a16="http://schemas.microsoft.com/office/drawing/2014/main" id="{C14FD699-4894-0FE2-18C7-C401654560BF}"/>
              </a:ext>
            </a:extLst>
          </p:cNvPr>
          <p:cNvPicPr>
            <a:picLocks noChangeAspect="1"/>
          </p:cNvPicPr>
          <p:nvPr/>
        </p:nvPicPr>
        <p:blipFill>
          <a:blip r:embed="rId7"/>
          <a:stretch>
            <a:fillRect/>
          </a:stretch>
        </p:blipFill>
        <p:spPr>
          <a:xfrm>
            <a:off x="1798491" y="1462484"/>
            <a:ext cx="1563134" cy="1451215"/>
          </a:xfrm>
          <a:prstGeom prst="rect">
            <a:avLst/>
          </a:prstGeom>
        </p:spPr>
      </p:pic>
      <p:pic>
        <p:nvPicPr>
          <p:cNvPr id="14" name="Picture 13">
            <a:extLst>
              <a:ext uri="{FF2B5EF4-FFF2-40B4-BE49-F238E27FC236}">
                <a16:creationId xmlns:a16="http://schemas.microsoft.com/office/drawing/2014/main" id="{5C8EBEA4-D31D-F12A-DB79-2C4BA630AEED}"/>
              </a:ext>
            </a:extLst>
          </p:cNvPr>
          <p:cNvPicPr>
            <a:picLocks noChangeAspect="1"/>
          </p:cNvPicPr>
          <p:nvPr/>
        </p:nvPicPr>
        <p:blipFill>
          <a:blip r:embed="rId8"/>
          <a:stretch>
            <a:fillRect/>
          </a:stretch>
        </p:blipFill>
        <p:spPr>
          <a:xfrm>
            <a:off x="1776052" y="2991960"/>
            <a:ext cx="1585573" cy="1509889"/>
          </a:xfrm>
          <a:prstGeom prst="rect">
            <a:avLst/>
          </a:prstGeom>
        </p:spPr>
      </p:pic>
      <p:sp>
        <p:nvSpPr>
          <p:cNvPr id="3" name="Rectangle 2">
            <a:extLst>
              <a:ext uri="{FF2B5EF4-FFF2-40B4-BE49-F238E27FC236}">
                <a16:creationId xmlns:a16="http://schemas.microsoft.com/office/drawing/2014/main" id="{C0DB7F99-CA41-094C-5AFE-A076DBEF2C7D}"/>
              </a:ext>
            </a:extLst>
          </p:cNvPr>
          <p:cNvSpPr/>
          <p:nvPr/>
        </p:nvSpPr>
        <p:spPr>
          <a:xfrm>
            <a:off x="1792673" y="2756293"/>
            <a:ext cx="1534802" cy="183733"/>
          </a:xfrm>
          <a:prstGeom prst="rect">
            <a:avLst/>
          </a:prstGeom>
          <a:noFill/>
          <a:ln>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E65CCD0-63FC-6381-810C-9AF6FBF139AD}"/>
              </a:ext>
            </a:extLst>
          </p:cNvPr>
          <p:cNvSpPr/>
          <p:nvPr/>
        </p:nvSpPr>
        <p:spPr>
          <a:xfrm>
            <a:off x="1784268" y="4298504"/>
            <a:ext cx="1543206" cy="192137"/>
          </a:xfrm>
          <a:prstGeom prst="rect">
            <a:avLst/>
          </a:prstGeom>
          <a:noFill/>
          <a:ln>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58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9431-6F61-4A94-99D0-4AC4FB95ED56}"/>
              </a:ext>
            </a:extLst>
          </p:cNvPr>
          <p:cNvSpPr>
            <a:spLocks noGrp="1"/>
          </p:cNvSpPr>
          <p:nvPr>
            <p:ph type="ctrTitle"/>
          </p:nvPr>
        </p:nvSpPr>
        <p:spPr>
          <a:xfrm>
            <a:off x="2122422" y="628448"/>
            <a:ext cx="4874400" cy="1536368"/>
          </a:xfrm>
        </p:spPr>
        <p:txBody>
          <a:bodyPr anchor="t"/>
          <a:lstStyle/>
          <a:p>
            <a:r>
              <a:rPr lang="en-US" sz="2800"/>
              <a:t>PROBLEM STATEMENT</a:t>
            </a:r>
            <a:endParaRPr lang="en-SG" sz="2800"/>
          </a:p>
        </p:txBody>
      </p:sp>
      <p:sp>
        <p:nvSpPr>
          <p:cNvPr id="3" name="Google Shape;875;p50">
            <a:extLst>
              <a:ext uri="{FF2B5EF4-FFF2-40B4-BE49-F238E27FC236}">
                <a16:creationId xmlns:a16="http://schemas.microsoft.com/office/drawing/2014/main" id="{3F837424-9D51-48CE-BE43-F11023934BA6}"/>
              </a:ext>
            </a:extLst>
          </p:cNvPr>
          <p:cNvSpPr txBox="1">
            <a:spLocks/>
          </p:cNvSpPr>
          <p:nvPr/>
        </p:nvSpPr>
        <p:spPr>
          <a:xfrm>
            <a:off x="928861" y="2861768"/>
            <a:ext cx="7286278" cy="166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Muli"/>
              </a:rPr>
              <a:t>With the right analysis, the data can be used to better cater to customer preferences to combat declining sales, as well as more accurately predict inventory to minimize inventory costs. </a:t>
            </a:r>
          </a:p>
          <a:p>
            <a:pPr algn="just"/>
            <a:endParaRPr lang="en-US">
              <a:latin typeface="Muli"/>
            </a:endParaRPr>
          </a:p>
          <a:p>
            <a:pPr algn="just"/>
            <a:r>
              <a:rPr lang="en-US" b="1">
                <a:latin typeface="Muli"/>
              </a:rPr>
              <a:t>But how should retailers, of any size, approach their data analysis effectively?</a:t>
            </a:r>
            <a:endParaRPr lang="en-SG" b="1">
              <a:latin typeface="Muli"/>
            </a:endParaRPr>
          </a:p>
        </p:txBody>
      </p:sp>
      <p:grpSp>
        <p:nvGrpSpPr>
          <p:cNvPr id="18" name="Group 17">
            <a:extLst>
              <a:ext uri="{FF2B5EF4-FFF2-40B4-BE49-F238E27FC236}">
                <a16:creationId xmlns:a16="http://schemas.microsoft.com/office/drawing/2014/main" id="{9D29E932-02C1-492A-8BB7-EDF312F20F1E}"/>
              </a:ext>
            </a:extLst>
          </p:cNvPr>
          <p:cNvGrpSpPr/>
          <p:nvPr/>
        </p:nvGrpSpPr>
        <p:grpSpPr>
          <a:xfrm>
            <a:off x="5991712" y="1468123"/>
            <a:ext cx="1214171" cy="1103627"/>
            <a:chOff x="5313618" y="2011276"/>
            <a:chExt cx="1214171" cy="1103627"/>
          </a:xfrm>
        </p:grpSpPr>
        <p:pic>
          <p:nvPicPr>
            <p:cNvPr id="9" name="Graphic 8" descr="Dollar with solid fill">
              <a:extLst>
                <a:ext uri="{FF2B5EF4-FFF2-40B4-BE49-F238E27FC236}">
                  <a16:creationId xmlns:a16="http://schemas.microsoft.com/office/drawing/2014/main" id="{42979901-92F3-4C97-9ACF-3ADA8EA01D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8246" y="2011276"/>
              <a:ext cx="599543" cy="599543"/>
            </a:xfrm>
            <a:prstGeom prst="rect">
              <a:avLst/>
            </a:prstGeom>
          </p:spPr>
        </p:pic>
        <p:pic>
          <p:nvPicPr>
            <p:cNvPr id="15" name="Graphic 14" descr="Inventory with solid fill">
              <a:extLst>
                <a:ext uri="{FF2B5EF4-FFF2-40B4-BE49-F238E27FC236}">
                  <a16:creationId xmlns:a16="http://schemas.microsoft.com/office/drawing/2014/main" id="{08C0C974-D605-4F3C-BC86-24A659AA00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3618" y="2200503"/>
              <a:ext cx="914400" cy="914400"/>
            </a:xfrm>
            <a:prstGeom prst="rect">
              <a:avLst/>
            </a:prstGeom>
          </p:spPr>
        </p:pic>
      </p:grpSp>
      <p:grpSp>
        <p:nvGrpSpPr>
          <p:cNvPr id="19" name="Group 18">
            <a:extLst>
              <a:ext uri="{FF2B5EF4-FFF2-40B4-BE49-F238E27FC236}">
                <a16:creationId xmlns:a16="http://schemas.microsoft.com/office/drawing/2014/main" id="{815399BE-B1C4-4ED7-82CC-20ED7056B714}"/>
              </a:ext>
            </a:extLst>
          </p:cNvPr>
          <p:cNvGrpSpPr/>
          <p:nvPr/>
        </p:nvGrpSpPr>
        <p:grpSpPr>
          <a:xfrm>
            <a:off x="1789069" y="1326100"/>
            <a:ext cx="1363220" cy="1245650"/>
            <a:chOff x="2189044" y="1531104"/>
            <a:chExt cx="1363220" cy="1245650"/>
          </a:xfrm>
        </p:grpSpPr>
        <p:pic>
          <p:nvPicPr>
            <p:cNvPr id="13" name="Graphic 12" descr="Coins with solid fill">
              <a:extLst>
                <a:ext uri="{FF2B5EF4-FFF2-40B4-BE49-F238E27FC236}">
                  <a16:creationId xmlns:a16="http://schemas.microsoft.com/office/drawing/2014/main" id="{179F9571-5192-4E2F-9824-5BD5B98727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89044" y="1919510"/>
              <a:ext cx="857244" cy="857244"/>
            </a:xfrm>
            <a:prstGeom prst="rect">
              <a:avLst/>
            </a:prstGeom>
          </p:spPr>
        </p:pic>
        <p:pic>
          <p:nvPicPr>
            <p:cNvPr id="17" name="Graphic 16" descr="Downward trend graph with solid fill">
              <a:extLst>
                <a:ext uri="{FF2B5EF4-FFF2-40B4-BE49-F238E27FC236}">
                  <a16:creationId xmlns:a16="http://schemas.microsoft.com/office/drawing/2014/main" id="{720764BF-6E37-4866-B8CB-18048E46DD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12780" y="1531104"/>
              <a:ext cx="739484" cy="739484"/>
            </a:xfrm>
            <a:prstGeom prst="rect">
              <a:avLst/>
            </a:prstGeom>
          </p:spPr>
        </p:pic>
      </p:grpSp>
    </p:spTree>
    <p:extLst>
      <p:ext uri="{BB962C8B-B14F-4D97-AF65-F5344CB8AC3E}">
        <p14:creationId xmlns:p14="http://schemas.microsoft.com/office/powerpoint/2010/main" val="2415700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71"/>
          <p:cNvSpPr txBox="1">
            <a:spLocks noGrp="1"/>
          </p:cNvSpPr>
          <p:nvPr>
            <p:ph type="title" idx="2"/>
          </p:nvPr>
        </p:nvSpPr>
        <p:spPr>
          <a:xfrm>
            <a:off x="3354996" y="1915500"/>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523" name="Google Shape;1523;p71"/>
          <p:cNvSpPr txBox="1">
            <a:spLocks noGrp="1"/>
          </p:cNvSpPr>
          <p:nvPr>
            <p:ph type="ctrTitle"/>
          </p:nvPr>
        </p:nvSpPr>
        <p:spPr>
          <a:xfrm>
            <a:off x="5006883" y="1786200"/>
            <a:ext cx="3888300" cy="15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FINDINGS</a:t>
            </a:r>
            <a:endParaRPr/>
          </a:p>
        </p:txBody>
      </p:sp>
      <p:pic>
        <p:nvPicPr>
          <p:cNvPr id="1524" name="Google Shape;1524;p71"/>
          <p:cNvPicPr preferRelativeResize="0"/>
          <p:nvPr/>
        </p:nvPicPr>
        <p:blipFill>
          <a:blip r:embed="rId3">
            <a:alphaModFix/>
          </a:blip>
          <a:stretch>
            <a:fillRect/>
          </a:stretch>
        </p:blipFill>
        <p:spPr>
          <a:xfrm>
            <a:off x="0" y="3020150"/>
            <a:ext cx="2294601" cy="1529726"/>
          </a:xfrm>
          <a:prstGeom prst="rect">
            <a:avLst/>
          </a:prstGeom>
          <a:noFill/>
          <a:ln>
            <a:noFill/>
          </a:ln>
        </p:spPr>
      </p:pic>
      <p:pic>
        <p:nvPicPr>
          <p:cNvPr id="1525" name="Google Shape;1525;p71"/>
          <p:cNvPicPr preferRelativeResize="0"/>
          <p:nvPr/>
        </p:nvPicPr>
        <p:blipFill rotWithShape="1">
          <a:blip r:embed="rId4">
            <a:alphaModFix/>
          </a:blip>
          <a:srcRect l="27569" r="30722"/>
          <a:stretch/>
        </p:blipFill>
        <p:spPr>
          <a:xfrm>
            <a:off x="1115600" y="593625"/>
            <a:ext cx="1721535" cy="2751750"/>
          </a:xfrm>
          <a:prstGeom prst="rect">
            <a:avLst/>
          </a:prstGeom>
          <a:noFill/>
          <a:ln>
            <a:noFill/>
          </a:ln>
        </p:spPr>
      </p:pic>
      <p:sp>
        <p:nvSpPr>
          <p:cNvPr id="1526" name="Google Shape;1526;p71"/>
          <p:cNvSpPr/>
          <p:nvPr/>
        </p:nvSpPr>
        <p:spPr>
          <a:xfrm>
            <a:off x="1478858" y="3060825"/>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CONCLUDING KEY INSIGHTS</a:t>
            </a:r>
          </a:p>
        </p:txBody>
      </p:sp>
      <p:sp>
        <p:nvSpPr>
          <p:cNvPr id="6" name="Rectangle 5">
            <a:extLst>
              <a:ext uri="{FF2B5EF4-FFF2-40B4-BE49-F238E27FC236}">
                <a16:creationId xmlns:a16="http://schemas.microsoft.com/office/drawing/2014/main" id="{7E035CED-A38D-4912-9C1A-7290C5BA5AFB}"/>
              </a:ext>
            </a:extLst>
          </p:cNvPr>
          <p:cNvSpPr/>
          <p:nvPr/>
        </p:nvSpPr>
        <p:spPr>
          <a:xfrm>
            <a:off x="655981" y="1256392"/>
            <a:ext cx="2433670" cy="1397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solidFill>
                  <a:schemeClr val="tx1"/>
                </a:solidFill>
                <a:latin typeface="Anton" pitchFamily="2" charset="0"/>
              </a:rPr>
              <a:t>Understanding the state of the business</a:t>
            </a:r>
          </a:p>
        </p:txBody>
      </p:sp>
      <p:sp>
        <p:nvSpPr>
          <p:cNvPr id="9" name="Rectangle 8">
            <a:extLst>
              <a:ext uri="{FF2B5EF4-FFF2-40B4-BE49-F238E27FC236}">
                <a16:creationId xmlns:a16="http://schemas.microsoft.com/office/drawing/2014/main" id="{90749411-2058-4E07-AE2D-0949CFAAF88A}"/>
              </a:ext>
            </a:extLst>
          </p:cNvPr>
          <p:cNvSpPr/>
          <p:nvPr/>
        </p:nvSpPr>
        <p:spPr>
          <a:xfrm>
            <a:off x="655981" y="2876012"/>
            <a:ext cx="2433670" cy="16045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2"/>
            </a:pPr>
            <a:r>
              <a:rPr lang="en-US">
                <a:solidFill>
                  <a:schemeClr val="tx1"/>
                </a:solidFill>
                <a:latin typeface="Anton" pitchFamily="2" charset="0"/>
              </a:rPr>
              <a:t>Creating Value with Hybrid Recommender</a:t>
            </a:r>
          </a:p>
        </p:txBody>
      </p:sp>
      <p:sp>
        <p:nvSpPr>
          <p:cNvPr id="10" name="Rectangle 9">
            <a:extLst>
              <a:ext uri="{FF2B5EF4-FFF2-40B4-BE49-F238E27FC236}">
                <a16:creationId xmlns:a16="http://schemas.microsoft.com/office/drawing/2014/main" id="{3F367AB7-1C78-47EC-97B2-8C7BF5F45C68}"/>
              </a:ext>
            </a:extLst>
          </p:cNvPr>
          <p:cNvSpPr/>
          <p:nvPr/>
        </p:nvSpPr>
        <p:spPr>
          <a:xfrm>
            <a:off x="3620681" y="1256392"/>
            <a:ext cx="4810044" cy="3957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Muli"/>
              </a:rPr>
              <a:t>The company targets young adults and older mature adults </a:t>
            </a:r>
          </a:p>
        </p:txBody>
      </p:sp>
      <p:sp>
        <p:nvSpPr>
          <p:cNvPr id="11" name="Rectangle 10">
            <a:extLst>
              <a:ext uri="{FF2B5EF4-FFF2-40B4-BE49-F238E27FC236}">
                <a16:creationId xmlns:a16="http://schemas.microsoft.com/office/drawing/2014/main" id="{30034EC6-484B-4368-B884-7307D14DCE6E}"/>
              </a:ext>
            </a:extLst>
          </p:cNvPr>
          <p:cNvSpPr/>
          <p:nvPr/>
        </p:nvSpPr>
        <p:spPr>
          <a:xfrm>
            <a:off x="3620681" y="1757079"/>
            <a:ext cx="4810044" cy="3957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Muli"/>
              </a:rPr>
              <a:t>Ladieswear and Teens product categories are their main revenue driver. Average sales transaction quantum is small </a:t>
            </a:r>
          </a:p>
        </p:txBody>
      </p:sp>
      <p:sp>
        <p:nvSpPr>
          <p:cNvPr id="12" name="Rectangle 11">
            <a:extLst>
              <a:ext uri="{FF2B5EF4-FFF2-40B4-BE49-F238E27FC236}">
                <a16:creationId xmlns:a16="http://schemas.microsoft.com/office/drawing/2014/main" id="{D4822558-ACB5-4D94-B7B8-EF2C2E114D16}"/>
              </a:ext>
            </a:extLst>
          </p:cNvPr>
          <p:cNvSpPr/>
          <p:nvPr/>
        </p:nvSpPr>
        <p:spPr>
          <a:xfrm>
            <a:off x="3620681" y="2257766"/>
            <a:ext cx="4810044" cy="3957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Muli"/>
              </a:rPr>
              <a:t>Revenue and purchase transactions trends are consistent and steady </a:t>
            </a:r>
          </a:p>
        </p:txBody>
      </p:sp>
      <p:sp>
        <p:nvSpPr>
          <p:cNvPr id="13" name="Rectangle 12">
            <a:extLst>
              <a:ext uri="{FF2B5EF4-FFF2-40B4-BE49-F238E27FC236}">
                <a16:creationId xmlns:a16="http://schemas.microsoft.com/office/drawing/2014/main" id="{A7F1C563-7D04-454D-9337-603C3536C3FF}"/>
              </a:ext>
            </a:extLst>
          </p:cNvPr>
          <p:cNvSpPr/>
          <p:nvPr/>
        </p:nvSpPr>
        <p:spPr>
          <a:xfrm>
            <a:off x="3620681" y="2876012"/>
            <a:ext cx="4810044" cy="3957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Muli"/>
              </a:rPr>
              <a:t>We developed a full data pipeline to make use of the available dataset effectively and efficiently</a:t>
            </a:r>
          </a:p>
        </p:txBody>
      </p:sp>
      <p:sp>
        <p:nvSpPr>
          <p:cNvPr id="14" name="Rectangle 13">
            <a:extLst>
              <a:ext uri="{FF2B5EF4-FFF2-40B4-BE49-F238E27FC236}">
                <a16:creationId xmlns:a16="http://schemas.microsoft.com/office/drawing/2014/main" id="{A7679370-50C1-44A9-BD0C-59EB436D6C9D}"/>
              </a:ext>
            </a:extLst>
          </p:cNvPr>
          <p:cNvSpPr/>
          <p:nvPr/>
        </p:nvSpPr>
        <p:spPr>
          <a:xfrm>
            <a:off x="3620681" y="3376699"/>
            <a:ext cx="4810044" cy="3957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Muli"/>
              </a:rPr>
              <a:t>Using hybrid filtering, we determine when a customer will make a purchase next and what they might purchase given their spending habits</a:t>
            </a:r>
          </a:p>
        </p:txBody>
      </p:sp>
      <p:sp>
        <p:nvSpPr>
          <p:cNvPr id="15" name="Rectangle 14">
            <a:extLst>
              <a:ext uri="{FF2B5EF4-FFF2-40B4-BE49-F238E27FC236}">
                <a16:creationId xmlns:a16="http://schemas.microsoft.com/office/drawing/2014/main" id="{417D26D7-A0AE-4D24-8130-0E9E6AB0B5F7}"/>
              </a:ext>
            </a:extLst>
          </p:cNvPr>
          <p:cNvSpPr/>
          <p:nvPr/>
        </p:nvSpPr>
        <p:spPr>
          <a:xfrm>
            <a:off x="3620681" y="3877386"/>
            <a:ext cx="4810044" cy="6031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Muli"/>
              </a:rPr>
              <a:t>Leveraging a deep learning network </a:t>
            </a:r>
            <a:r>
              <a:rPr lang="en-US" sz="1200" err="1">
                <a:solidFill>
                  <a:schemeClr val="tx1"/>
                </a:solidFill>
                <a:latin typeface="Muli"/>
              </a:rPr>
              <a:t>ResNet</a:t>
            </a:r>
            <a:r>
              <a:rPr lang="en-US" sz="1200">
                <a:solidFill>
                  <a:schemeClr val="tx1"/>
                </a:solidFill>
                <a:latin typeface="Muli"/>
              </a:rPr>
              <a:t>, we use CNN to train the model on product images and KNN for evaluating an article recommendation</a:t>
            </a:r>
          </a:p>
        </p:txBody>
      </p:sp>
    </p:spTree>
    <p:extLst>
      <p:ext uri="{BB962C8B-B14F-4D97-AF65-F5344CB8AC3E}">
        <p14:creationId xmlns:p14="http://schemas.microsoft.com/office/powerpoint/2010/main" val="1574100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75"/>
          <p:cNvSpPr txBox="1">
            <a:spLocks noGrp="1"/>
          </p:cNvSpPr>
          <p:nvPr>
            <p:ph type="title" idx="2"/>
          </p:nvPr>
        </p:nvSpPr>
        <p:spPr>
          <a:xfrm>
            <a:off x="2190903" y="3157613"/>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591" name="Google Shape;1591;p75"/>
          <p:cNvSpPr txBox="1">
            <a:spLocks noGrp="1"/>
          </p:cNvSpPr>
          <p:nvPr>
            <p:ph type="ctrTitle"/>
          </p:nvPr>
        </p:nvSpPr>
        <p:spPr>
          <a:xfrm>
            <a:off x="3859471" y="3028313"/>
            <a:ext cx="3888300" cy="15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WORKS</a:t>
            </a:r>
            <a:endParaRPr/>
          </a:p>
        </p:txBody>
      </p:sp>
      <p:pic>
        <p:nvPicPr>
          <p:cNvPr id="1592" name="Google Shape;1592;p75"/>
          <p:cNvPicPr preferRelativeResize="0"/>
          <p:nvPr/>
        </p:nvPicPr>
        <p:blipFill rotWithShape="1">
          <a:blip r:embed="rId3">
            <a:alphaModFix/>
          </a:blip>
          <a:srcRect l="8586" t="6193" r="4419" b="33027"/>
          <a:stretch/>
        </p:blipFill>
        <p:spPr>
          <a:xfrm>
            <a:off x="2306400" y="0"/>
            <a:ext cx="4531200" cy="2122800"/>
          </a:xfrm>
          <a:prstGeom prst="rect">
            <a:avLst/>
          </a:prstGeom>
          <a:noFill/>
          <a:ln>
            <a:noFill/>
          </a:ln>
        </p:spPr>
      </p:pic>
      <p:sp>
        <p:nvSpPr>
          <p:cNvPr id="1593" name="Google Shape;1593;p75"/>
          <p:cNvSpPr/>
          <p:nvPr/>
        </p:nvSpPr>
        <p:spPr>
          <a:xfrm>
            <a:off x="6559095" y="761550"/>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FUTURE WORKS</a:t>
            </a:r>
          </a:p>
        </p:txBody>
      </p:sp>
      <p:sp>
        <p:nvSpPr>
          <p:cNvPr id="6" name="Rectangle 5">
            <a:extLst>
              <a:ext uri="{FF2B5EF4-FFF2-40B4-BE49-F238E27FC236}">
                <a16:creationId xmlns:a16="http://schemas.microsoft.com/office/drawing/2014/main" id="{7EB61FD9-0F21-489D-A5CE-DA34C79A1DFD}"/>
              </a:ext>
            </a:extLst>
          </p:cNvPr>
          <p:cNvSpPr/>
          <p:nvPr/>
        </p:nvSpPr>
        <p:spPr>
          <a:xfrm>
            <a:off x="3638104" y="1476207"/>
            <a:ext cx="4810044" cy="13749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a:solidFill>
                  <a:schemeClr val="tx1"/>
                </a:solidFill>
                <a:latin typeface="Muli"/>
              </a:rPr>
              <a:t>The nature of this problem is can be rather unpredictable. There are many factors that may sway a customer’s decision to spend more on an item that they like. What we have done so far is to make a fair estimate of the customer’s typical budget which will drive their decision to purchase an item of interest. We could use an AI model to learn the customers purchase habits and make better predictions.</a:t>
            </a:r>
          </a:p>
        </p:txBody>
      </p:sp>
      <p:sp>
        <p:nvSpPr>
          <p:cNvPr id="7" name="Rectangle 6">
            <a:extLst>
              <a:ext uri="{FF2B5EF4-FFF2-40B4-BE49-F238E27FC236}">
                <a16:creationId xmlns:a16="http://schemas.microsoft.com/office/drawing/2014/main" id="{AD316CE0-BDA6-4DB8-849F-76E5D11AFDD1}"/>
              </a:ext>
            </a:extLst>
          </p:cNvPr>
          <p:cNvSpPr/>
          <p:nvPr/>
        </p:nvSpPr>
        <p:spPr>
          <a:xfrm>
            <a:off x="667206" y="1476208"/>
            <a:ext cx="2433670" cy="13749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nton" pitchFamily="2" charset="0"/>
              </a:rPr>
              <a:t>Estimating customer’s average spending amount based on transactional history</a:t>
            </a:r>
          </a:p>
        </p:txBody>
      </p:sp>
      <p:sp>
        <p:nvSpPr>
          <p:cNvPr id="11" name="Title 2">
            <a:extLst>
              <a:ext uri="{FF2B5EF4-FFF2-40B4-BE49-F238E27FC236}">
                <a16:creationId xmlns:a16="http://schemas.microsoft.com/office/drawing/2014/main" id="{08FD298B-0941-4B39-8651-F621D2552B5F}"/>
              </a:ext>
            </a:extLst>
          </p:cNvPr>
          <p:cNvSpPr>
            <a:spLocks noGrp="1"/>
          </p:cNvSpPr>
          <p:nvPr>
            <p:ph type="title" idx="2"/>
          </p:nvPr>
        </p:nvSpPr>
        <p:spPr>
          <a:xfrm>
            <a:off x="713137" y="3371850"/>
            <a:ext cx="7785969" cy="512143"/>
          </a:xfrm>
        </p:spPr>
        <p:txBody>
          <a:bodyPr anchor="ctr"/>
          <a:lstStyle/>
          <a:p>
            <a:r>
              <a:rPr lang="en-US"/>
              <a:t>Quality of available data is important. We look to source for more data points that will allow us to rely less on some of the assumptions that we have made thus far. </a:t>
            </a:r>
          </a:p>
        </p:txBody>
      </p:sp>
    </p:spTree>
    <p:extLst>
      <p:ext uri="{BB962C8B-B14F-4D97-AF65-F5344CB8AC3E}">
        <p14:creationId xmlns:p14="http://schemas.microsoft.com/office/powerpoint/2010/main" val="3386929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6571-6F4B-8029-6A4C-B5348FFB099C}"/>
              </a:ext>
            </a:extLst>
          </p:cNvPr>
          <p:cNvSpPr>
            <a:spLocks noGrp="1"/>
          </p:cNvSpPr>
          <p:nvPr>
            <p:ph type="title"/>
          </p:nvPr>
        </p:nvSpPr>
        <p:spPr/>
        <p:txBody>
          <a:bodyPr/>
          <a:lstStyle/>
          <a:p>
            <a:r>
              <a:rPr lang="en-US"/>
              <a:t>FUTURE WORKS</a:t>
            </a:r>
          </a:p>
        </p:txBody>
      </p:sp>
      <p:sp>
        <p:nvSpPr>
          <p:cNvPr id="8" name="Rectangle 7">
            <a:extLst>
              <a:ext uri="{FF2B5EF4-FFF2-40B4-BE49-F238E27FC236}">
                <a16:creationId xmlns:a16="http://schemas.microsoft.com/office/drawing/2014/main" id="{69B28E16-0CC5-4BEF-A3A0-48A211A5B13B}"/>
              </a:ext>
            </a:extLst>
          </p:cNvPr>
          <p:cNvSpPr/>
          <p:nvPr/>
        </p:nvSpPr>
        <p:spPr>
          <a:xfrm>
            <a:off x="667206" y="1688179"/>
            <a:ext cx="2433670" cy="1121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nton" pitchFamily="2" charset="0"/>
              </a:rPr>
              <a:t>Expanding final suggestion list with complementary items using AI</a:t>
            </a:r>
          </a:p>
        </p:txBody>
      </p:sp>
      <p:sp>
        <p:nvSpPr>
          <p:cNvPr id="10" name="Rectangle 9">
            <a:extLst>
              <a:ext uri="{FF2B5EF4-FFF2-40B4-BE49-F238E27FC236}">
                <a16:creationId xmlns:a16="http://schemas.microsoft.com/office/drawing/2014/main" id="{C2CB29E6-76C3-4BD2-BAD8-EB16A2EC7DD6}"/>
              </a:ext>
            </a:extLst>
          </p:cNvPr>
          <p:cNvSpPr/>
          <p:nvPr/>
        </p:nvSpPr>
        <p:spPr>
          <a:xfrm>
            <a:off x="3638104" y="1688178"/>
            <a:ext cx="4810044" cy="11210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a:solidFill>
                  <a:schemeClr val="tx1"/>
                </a:solidFill>
                <a:latin typeface="Muli"/>
              </a:rPr>
              <a:t>Improving image processing model through transfer learning. By integrating a custom connected layer, our image processing model could be significantly more accurate in extracting unique features of each clothing article. </a:t>
            </a:r>
          </a:p>
        </p:txBody>
      </p:sp>
      <p:sp>
        <p:nvSpPr>
          <p:cNvPr id="9" name="Title 2">
            <a:extLst>
              <a:ext uri="{FF2B5EF4-FFF2-40B4-BE49-F238E27FC236}">
                <a16:creationId xmlns:a16="http://schemas.microsoft.com/office/drawing/2014/main" id="{8C7CADB9-A963-490A-926B-D425EDF19E06}"/>
              </a:ext>
            </a:extLst>
          </p:cNvPr>
          <p:cNvSpPr>
            <a:spLocks noGrp="1"/>
          </p:cNvSpPr>
          <p:nvPr>
            <p:ph type="title" idx="2"/>
          </p:nvPr>
        </p:nvSpPr>
        <p:spPr>
          <a:xfrm>
            <a:off x="713137" y="3371850"/>
            <a:ext cx="7785969" cy="512143"/>
          </a:xfrm>
        </p:spPr>
        <p:txBody>
          <a:bodyPr anchor="ctr"/>
          <a:lstStyle/>
          <a:p>
            <a:r>
              <a:rPr lang="en-US"/>
              <a:t>Quality of training data is more important than data quantity.</a:t>
            </a:r>
          </a:p>
        </p:txBody>
      </p:sp>
    </p:spTree>
    <p:extLst>
      <p:ext uri="{BB962C8B-B14F-4D97-AF65-F5344CB8AC3E}">
        <p14:creationId xmlns:p14="http://schemas.microsoft.com/office/powerpoint/2010/main" val="2924923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7"/>
        <p:cNvGrpSpPr/>
        <p:nvPr/>
      </p:nvGrpSpPr>
      <p:grpSpPr>
        <a:xfrm>
          <a:off x="0" y="0"/>
          <a:ext cx="0" cy="0"/>
          <a:chOff x="0" y="0"/>
          <a:chExt cx="0" cy="0"/>
        </a:xfrm>
      </p:grpSpPr>
      <p:sp>
        <p:nvSpPr>
          <p:cNvPr id="1678" name="Google Shape;1678;p78"/>
          <p:cNvSpPr txBox="1">
            <a:spLocks noGrp="1"/>
          </p:cNvSpPr>
          <p:nvPr>
            <p:ph type="title"/>
          </p:nvPr>
        </p:nvSpPr>
        <p:spPr>
          <a:xfrm>
            <a:off x="5142777" y="2228250"/>
            <a:ext cx="32922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800"/>
              <a:t>THANKS!</a:t>
            </a:r>
          </a:p>
        </p:txBody>
      </p:sp>
      <p:cxnSp>
        <p:nvCxnSpPr>
          <p:cNvPr id="1681" name="Google Shape;1681;p78"/>
          <p:cNvCxnSpPr/>
          <p:nvPr/>
        </p:nvCxnSpPr>
        <p:spPr>
          <a:xfrm>
            <a:off x="6623875" y="2864450"/>
            <a:ext cx="330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1;p51">
            <a:extLst>
              <a:ext uri="{FF2B5EF4-FFF2-40B4-BE49-F238E27FC236}">
                <a16:creationId xmlns:a16="http://schemas.microsoft.com/office/drawing/2014/main" id="{CC2FB1EF-AA4A-414A-A08A-B7FA2441D212}"/>
              </a:ext>
            </a:extLst>
          </p:cNvPr>
          <p:cNvSpPr txBox="1">
            <a:spLocks noGrp="1"/>
          </p:cNvSpPr>
          <p:nvPr>
            <p:ph type="title"/>
          </p:nvPr>
        </p:nvSpPr>
        <p:spPr>
          <a:xfrm>
            <a:off x="0" y="635876"/>
            <a:ext cx="2921876" cy="8618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bg1"/>
                </a:solidFill>
                <a:latin typeface="Anton" pitchFamily="2" charset="0"/>
              </a:rPr>
              <a:t>Our Solution</a:t>
            </a:r>
            <a:endParaRPr sz="2800">
              <a:solidFill>
                <a:schemeClr val="bg1"/>
              </a:solidFill>
              <a:latin typeface="Anton" pitchFamily="2" charset="0"/>
            </a:endParaRPr>
          </a:p>
        </p:txBody>
      </p:sp>
      <p:sp>
        <p:nvSpPr>
          <p:cNvPr id="11" name="TextBox 10">
            <a:extLst>
              <a:ext uri="{FF2B5EF4-FFF2-40B4-BE49-F238E27FC236}">
                <a16:creationId xmlns:a16="http://schemas.microsoft.com/office/drawing/2014/main" id="{669F1C83-B520-4F64-844B-1C2BE806CEE1}"/>
              </a:ext>
            </a:extLst>
          </p:cNvPr>
          <p:cNvSpPr txBox="1"/>
          <p:nvPr/>
        </p:nvSpPr>
        <p:spPr>
          <a:xfrm>
            <a:off x="1402421" y="1553769"/>
            <a:ext cx="6423933" cy="738664"/>
          </a:xfrm>
          <a:prstGeom prst="rect">
            <a:avLst/>
          </a:prstGeom>
          <a:noFill/>
        </p:spPr>
        <p:txBody>
          <a:bodyPr wrap="square">
            <a:spAutoFit/>
          </a:bodyPr>
          <a:lstStyle/>
          <a:p>
            <a:pPr algn="just"/>
            <a:r>
              <a:rPr lang="en-SG">
                <a:latin typeface="Muli"/>
              </a:rPr>
              <a:t>We answer the following question which is valuable to fashion retailers.</a:t>
            </a:r>
          </a:p>
          <a:p>
            <a:pPr algn="just"/>
            <a:endParaRPr lang="en-SG" i="1">
              <a:latin typeface="Muli"/>
            </a:endParaRPr>
          </a:p>
          <a:p>
            <a:pPr algn="just"/>
            <a:r>
              <a:rPr lang="en-SG" i="1">
                <a:latin typeface="Muli"/>
              </a:rPr>
              <a:t>Which fashion </a:t>
            </a:r>
            <a:r>
              <a:rPr lang="en-SG" sz="1400" i="1">
                <a:latin typeface="Muli"/>
              </a:rPr>
              <a:t>articles will a </a:t>
            </a:r>
            <a:r>
              <a:rPr lang="en-SG" i="1">
                <a:latin typeface="Muli"/>
              </a:rPr>
              <a:t>particular </a:t>
            </a:r>
            <a:r>
              <a:rPr lang="en-SG" sz="1400" i="1">
                <a:latin typeface="Muli"/>
              </a:rPr>
              <a:t>customer be interested in purchasing next?</a:t>
            </a:r>
            <a:endParaRPr lang="en-SG" i="1">
              <a:latin typeface="Muli"/>
            </a:endParaRPr>
          </a:p>
        </p:txBody>
      </p:sp>
      <p:sp>
        <p:nvSpPr>
          <p:cNvPr id="12" name="Google Shape;882;p51">
            <a:extLst>
              <a:ext uri="{FF2B5EF4-FFF2-40B4-BE49-F238E27FC236}">
                <a16:creationId xmlns:a16="http://schemas.microsoft.com/office/drawing/2014/main" id="{8C114F34-6F20-41F1-8710-5B022827E2EA}"/>
              </a:ext>
            </a:extLst>
          </p:cNvPr>
          <p:cNvSpPr txBox="1">
            <a:spLocks/>
          </p:cNvSpPr>
          <p:nvPr/>
        </p:nvSpPr>
        <p:spPr>
          <a:xfrm>
            <a:off x="1827530" y="2748263"/>
            <a:ext cx="1767155"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SG" sz="1600"/>
              <a:t>Customer ID</a:t>
            </a:r>
          </a:p>
          <a:p>
            <a:pPr algn="ctr">
              <a:buSzPts val="1100"/>
            </a:pPr>
            <a:r>
              <a:rPr lang="en-SG" sz="1600"/>
              <a:t>(Input)</a:t>
            </a:r>
          </a:p>
        </p:txBody>
      </p:sp>
      <p:sp>
        <p:nvSpPr>
          <p:cNvPr id="13" name="Arrow: Right 12">
            <a:extLst>
              <a:ext uri="{FF2B5EF4-FFF2-40B4-BE49-F238E27FC236}">
                <a16:creationId xmlns:a16="http://schemas.microsoft.com/office/drawing/2014/main" id="{2082EB50-7023-4339-AFE5-8E013E4B81B4}"/>
              </a:ext>
            </a:extLst>
          </p:cNvPr>
          <p:cNvSpPr/>
          <p:nvPr/>
        </p:nvSpPr>
        <p:spPr>
          <a:xfrm>
            <a:off x="3832261" y="2673155"/>
            <a:ext cx="1479478" cy="32363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Google Shape;882;p51">
            <a:extLst>
              <a:ext uri="{FF2B5EF4-FFF2-40B4-BE49-F238E27FC236}">
                <a16:creationId xmlns:a16="http://schemas.microsoft.com/office/drawing/2014/main" id="{723928D4-6B24-433E-B111-9FC8D2B0F47D}"/>
              </a:ext>
            </a:extLst>
          </p:cNvPr>
          <p:cNvSpPr txBox="1">
            <a:spLocks/>
          </p:cNvSpPr>
          <p:nvPr/>
        </p:nvSpPr>
        <p:spPr>
          <a:xfrm>
            <a:off x="5549315" y="2748263"/>
            <a:ext cx="1904586"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SG" sz="1600"/>
              <a:t>List of Article IDs</a:t>
            </a:r>
          </a:p>
          <a:p>
            <a:pPr algn="ctr">
              <a:buSzPts val="1100"/>
            </a:pPr>
            <a:r>
              <a:rPr lang="en-SG" sz="1600"/>
              <a:t>(Output)</a:t>
            </a:r>
          </a:p>
        </p:txBody>
      </p:sp>
      <p:sp>
        <p:nvSpPr>
          <p:cNvPr id="16" name="TextBox 15">
            <a:extLst>
              <a:ext uri="{FF2B5EF4-FFF2-40B4-BE49-F238E27FC236}">
                <a16:creationId xmlns:a16="http://schemas.microsoft.com/office/drawing/2014/main" id="{53A7D25D-2FF3-4317-AD37-A7617FFF1FDD}"/>
              </a:ext>
            </a:extLst>
          </p:cNvPr>
          <p:cNvSpPr txBox="1"/>
          <p:nvPr/>
        </p:nvSpPr>
        <p:spPr>
          <a:xfrm>
            <a:off x="1402422" y="3388539"/>
            <a:ext cx="6339156" cy="276999"/>
          </a:xfrm>
          <a:prstGeom prst="rect">
            <a:avLst/>
          </a:prstGeom>
          <a:noFill/>
        </p:spPr>
        <p:txBody>
          <a:bodyPr wrap="square">
            <a:spAutoFit/>
          </a:bodyPr>
          <a:lstStyle/>
          <a:p>
            <a:pPr algn="ctr"/>
            <a:r>
              <a:rPr lang="en-US" sz="1200" i="1" u="sng">
                <a:latin typeface="Muli"/>
              </a:rPr>
              <a:t>K</a:t>
            </a:r>
            <a:r>
              <a:rPr lang="en-SG" sz="1200" i="1" u="sng" err="1">
                <a:latin typeface="Muli"/>
              </a:rPr>
              <a:t>ey</a:t>
            </a:r>
            <a:r>
              <a:rPr lang="en-SG" sz="1200" i="1" u="sng">
                <a:latin typeface="Muli"/>
              </a:rPr>
              <a:t> Considerations</a:t>
            </a:r>
          </a:p>
        </p:txBody>
      </p:sp>
      <p:sp>
        <p:nvSpPr>
          <p:cNvPr id="17" name="Google Shape;882;p51">
            <a:extLst>
              <a:ext uri="{FF2B5EF4-FFF2-40B4-BE49-F238E27FC236}">
                <a16:creationId xmlns:a16="http://schemas.microsoft.com/office/drawing/2014/main" id="{9BDA615C-E84E-4D14-8931-F3F675D0CAEF}"/>
              </a:ext>
            </a:extLst>
          </p:cNvPr>
          <p:cNvSpPr txBox="1">
            <a:spLocks/>
          </p:cNvSpPr>
          <p:nvPr/>
        </p:nvSpPr>
        <p:spPr>
          <a:xfrm>
            <a:off x="1389997" y="3887512"/>
            <a:ext cx="2730118"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SG" sz="1600"/>
              <a:t>1. Trending Market Purchases</a:t>
            </a:r>
          </a:p>
        </p:txBody>
      </p:sp>
      <p:sp>
        <p:nvSpPr>
          <p:cNvPr id="19" name="Google Shape;882;p51">
            <a:extLst>
              <a:ext uri="{FF2B5EF4-FFF2-40B4-BE49-F238E27FC236}">
                <a16:creationId xmlns:a16="http://schemas.microsoft.com/office/drawing/2014/main" id="{8F0347DF-C112-4E80-8885-CC2061C09872}"/>
              </a:ext>
            </a:extLst>
          </p:cNvPr>
          <p:cNvSpPr txBox="1">
            <a:spLocks/>
          </p:cNvSpPr>
          <p:nvPr/>
        </p:nvSpPr>
        <p:spPr>
          <a:xfrm>
            <a:off x="1389997" y="4527788"/>
            <a:ext cx="3022977"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SG" sz="1600"/>
              <a:t>3. Individual Historical Purchases</a:t>
            </a:r>
          </a:p>
        </p:txBody>
      </p:sp>
      <p:sp>
        <p:nvSpPr>
          <p:cNvPr id="20" name="Google Shape;882;p51">
            <a:extLst>
              <a:ext uri="{FF2B5EF4-FFF2-40B4-BE49-F238E27FC236}">
                <a16:creationId xmlns:a16="http://schemas.microsoft.com/office/drawing/2014/main" id="{C23E7C5C-841B-4ACC-9804-30911D970335}"/>
              </a:ext>
            </a:extLst>
          </p:cNvPr>
          <p:cNvSpPr txBox="1">
            <a:spLocks/>
          </p:cNvSpPr>
          <p:nvPr/>
        </p:nvSpPr>
        <p:spPr>
          <a:xfrm>
            <a:off x="4908892" y="4521980"/>
            <a:ext cx="2460660"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buSzPts val="1100"/>
            </a:pPr>
            <a:r>
              <a:rPr lang="en-US" sz="1600"/>
              <a:t>4. AI Recommendation</a:t>
            </a:r>
            <a:endParaRPr lang="en-SG" sz="1600"/>
          </a:p>
        </p:txBody>
      </p:sp>
      <p:sp>
        <p:nvSpPr>
          <p:cNvPr id="21" name="Google Shape;882;p51">
            <a:extLst>
              <a:ext uri="{FF2B5EF4-FFF2-40B4-BE49-F238E27FC236}">
                <a16:creationId xmlns:a16="http://schemas.microsoft.com/office/drawing/2014/main" id="{41EAE7E5-A632-4B4A-81F2-CDCE20FBD1A2}"/>
              </a:ext>
            </a:extLst>
          </p:cNvPr>
          <p:cNvSpPr txBox="1">
            <a:spLocks/>
          </p:cNvSpPr>
          <p:nvPr/>
        </p:nvSpPr>
        <p:spPr>
          <a:xfrm>
            <a:off x="4908892" y="3881704"/>
            <a:ext cx="2460660"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buSzPts val="1100"/>
            </a:pPr>
            <a:r>
              <a:rPr lang="en-US" sz="1600"/>
              <a:t>2. Age Demographic Habits</a:t>
            </a:r>
          </a:p>
        </p:txBody>
      </p:sp>
    </p:spTree>
    <p:extLst>
      <p:ext uri="{BB962C8B-B14F-4D97-AF65-F5344CB8AC3E}">
        <p14:creationId xmlns:p14="http://schemas.microsoft.com/office/powerpoint/2010/main" val="1774677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F790FBE-1B2E-4DEE-8FFF-2C18DF75FD0F}"/>
              </a:ext>
            </a:extLst>
          </p:cNvPr>
          <p:cNvSpPr>
            <a:spLocks noGrp="1"/>
          </p:cNvSpPr>
          <p:nvPr>
            <p:ph type="title"/>
          </p:nvPr>
        </p:nvSpPr>
        <p:spPr/>
        <p:txBody>
          <a:bodyPr/>
          <a:lstStyle/>
          <a:p>
            <a:r>
              <a:rPr lang="en-US"/>
              <a:t>Hybrid Recommender System</a:t>
            </a:r>
            <a:endParaRPr lang="en-SG"/>
          </a:p>
        </p:txBody>
      </p:sp>
      <p:sp>
        <p:nvSpPr>
          <p:cNvPr id="24" name="Google Shape;882;p51">
            <a:extLst>
              <a:ext uri="{FF2B5EF4-FFF2-40B4-BE49-F238E27FC236}">
                <a16:creationId xmlns:a16="http://schemas.microsoft.com/office/drawing/2014/main" id="{BA2D2DD2-E793-4EFD-948D-78C97DA1E932}"/>
              </a:ext>
            </a:extLst>
          </p:cNvPr>
          <p:cNvSpPr txBox="1">
            <a:spLocks/>
          </p:cNvSpPr>
          <p:nvPr/>
        </p:nvSpPr>
        <p:spPr>
          <a:xfrm>
            <a:off x="3206916" y="1490204"/>
            <a:ext cx="2730118"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SG" sz="1400" b="1">
                <a:latin typeface="Muli"/>
              </a:rPr>
              <a:t>Trending Market Purchases</a:t>
            </a:r>
          </a:p>
        </p:txBody>
      </p:sp>
      <p:sp>
        <p:nvSpPr>
          <p:cNvPr id="25" name="Google Shape;882;p51">
            <a:extLst>
              <a:ext uri="{FF2B5EF4-FFF2-40B4-BE49-F238E27FC236}">
                <a16:creationId xmlns:a16="http://schemas.microsoft.com/office/drawing/2014/main" id="{F7612521-5904-4696-83C5-662339582593}"/>
              </a:ext>
            </a:extLst>
          </p:cNvPr>
          <p:cNvSpPr txBox="1">
            <a:spLocks/>
          </p:cNvSpPr>
          <p:nvPr/>
        </p:nvSpPr>
        <p:spPr>
          <a:xfrm>
            <a:off x="3469592" y="2708740"/>
            <a:ext cx="4830681"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SG" sz="1400" b="1">
                <a:latin typeface="Muli"/>
              </a:rPr>
              <a:t>Individual Historical Purchases and Preferences</a:t>
            </a:r>
          </a:p>
        </p:txBody>
      </p:sp>
      <p:sp>
        <p:nvSpPr>
          <p:cNvPr id="26" name="Google Shape;882;p51">
            <a:extLst>
              <a:ext uri="{FF2B5EF4-FFF2-40B4-BE49-F238E27FC236}">
                <a16:creationId xmlns:a16="http://schemas.microsoft.com/office/drawing/2014/main" id="{E7AF8561-A815-404A-8991-7CD5EA5BAD75}"/>
              </a:ext>
            </a:extLst>
          </p:cNvPr>
          <p:cNvSpPr txBox="1">
            <a:spLocks/>
          </p:cNvSpPr>
          <p:nvPr/>
        </p:nvSpPr>
        <p:spPr>
          <a:xfrm>
            <a:off x="3469592" y="3907012"/>
            <a:ext cx="4830680"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US" sz="1400" b="1">
                <a:latin typeface="Muli"/>
              </a:rPr>
              <a:t>DNN to suggest complementary items</a:t>
            </a:r>
            <a:endParaRPr lang="en-SG" sz="1400" b="1">
              <a:latin typeface="Muli"/>
            </a:endParaRPr>
          </a:p>
        </p:txBody>
      </p:sp>
      <p:sp>
        <p:nvSpPr>
          <p:cNvPr id="27" name="Google Shape;882;p51">
            <a:extLst>
              <a:ext uri="{FF2B5EF4-FFF2-40B4-BE49-F238E27FC236}">
                <a16:creationId xmlns:a16="http://schemas.microsoft.com/office/drawing/2014/main" id="{136CA486-E2AC-4D8A-BB93-8B1F649DB203}"/>
              </a:ext>
            </a:extLst>
          </p:cNvPr>
          <p:cNvSpPr txBox="1">
            <a:spLocks/>
          </p:cNvSpPr>
          <p:nvPr/>
        </p:nvSpPr>
        <p:spPr>
          <a:xfrm>
            <a:off x="6198679" y="1490204"/>
            <a:ext cx="2460660"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buSzPts val="1100"/>
            </a:pPr>
            <a:r>
              <a:rPr lang="en-US" sz="1400" b="1">
                <a:latin typeface="Muli"/>
              </a:rPr>
              <a:t>Age Demographic Habits</a:t>
            </a:r>
          </a:p>
        </p:txBody>
      </p:sp>
      <p:sp>
        <p:nvSpPr>
          <p:cNvPr id="28" name="Rectangle 27">
            <a:extLst>
              <a:ext uri="{FF2B5EF4-FFF2-40B4-BE49-F238E27FC236}">
                <a16:creationId xmlns:a16="http://schemas.microsoft.com/office/drawing/2014/main" id="{0D5EEB8C-07F2-44E8-81FF-89CDE835C8EB}"/>
              </a:ext>
            </a:extLst>
          </p:cNvPr>
          <p:cNvSpPr/>
          <p:nvPr/>
        </p:nvSpPr>
        <p:spPr>
          <a:xfrm>
            <a:off x="713225" y="1381945"/>
            <a:ext cx="2232045" cy="465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nton" pitchFamily="2" charset="0"/>
              </a:rPr>
              <a:t>Collaborative Filtering</a:t>
            </a:r>
            <a:endParaRPr lang="en-SG">
              <a:solidFill>
                <a:schemeClr val="tx1"/>
              </a:solidFill>
              <a:latin typeface="Anton" pitchFamily="2" charset="0"/>
            </a:endParaRPr>
          </a:p>
        </p:txBody>
      </p:sp>
      <p:sp>
        <p:nvSpPr>
          <p:cNvPr id="29" name="Rectangle 28">
            <a:extLst>
              <a:ext uri="{FF2B5EF4-FFF2-40B4-BE49-F238E27FC236}">
                <a16:creationId xmlns:a16="http://schemas.microsoft.com/office/drawing/2014/main" id="{AD6D9716-55D6-4D3B-9CF8-2B2E0FBA9FB5}"/>
              </a:ext>
            </a:extLst>
          </p:cNvPr>
          <p:cNvSpPr/>
          <p:nvPr/>
        </p:nvSpPr>
        <p:spPr>
          <a:xfrm>
            <a:off x="713225" y="2620743"/>
            <a:ext cx="2232045" cy="2133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nton" pitchFamily="2" charset="0"/>
              </a:rPr>
              <a:t>Content Based Filtering</a:t>
            </a:r>
            <a:endParaRPr lang="en-SG">
              <a:solidFill>
                <a:schemeClr val="tx1"/>
              </a:solidFill>
              <a:latin typeface="Anton" pitchFamily="2" charset="0"/>
            </a:endParaRPr>
          </a:p>
        </p:txBody>
      </p:sp>
      <p:pic>
        <p:nvPicPr>
          <p:cNvPr id="31" name="Graphic 30" descr="Add with solid fill">
            <a:extLst>
              <a:ext uri="{FF2B5EF4-FFF2-40B4-BE49-F238E27FC236}">
                <a16:creationId xmlns:a16="http://schemas.microsoft.com/office/drawing/2014/main" id="{5FD2C885-B7BF-45CF-ADFF-D4CF1D61FE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6205" y="2030826"/>
            <a:ext cx="406084" cy="406084"/>
          </a:xfrm>
          <a:prstGeom prst="rect">
            <a:avLst/>
          </a:prstGeom>
        </p:spPr>
      </p:pic>
      <p:sp>
        <p:nvSpPr>
          <p:cNvPr id="33" name="Google Shape;882;p51">
            <a:extLst>
              <a:ext uri="{FF2B5EF4-FFF2-40B4-BE49-F238E27FC236}">
                <a16:creationId xmlns:a16="http://schemas.microsoft.com/office/drawing/2014/main" id="{ECEC60BE-3B3F-43CF-A144-B1FC398BF6CA}"/>
              </a:ext>
            </a:extLst>
          </p:cNvPr>
          <p:cNvSpPr txBox="1">
            <a:spLocks/>
          </p:cNvSpPr>
          <p:nvPr/>
        </p:nvSpPr>
        <p:spPr>
          <a:xfrm>
            <a:off x="3502381" y="2109603"/>
            <a:ext cx="4765103"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US" sz="1400" i="1"/>
              <a:t>T</a:t>
            </a:r>
            <a:r>
              <a:rPr lang="en-SG" sz="1400" i="1"/>
              <a:t>op 100 Relevant Popular Purchases</a:t>
            </a:r>
          </a:p>
        </p:txBody>
      </p:sp>
      <p:sp>
        <p:nvSpPr>
          <p:cNvPr id="34" name="Arrow: Pentagon 33">
            <a:extLst>
              <a:ext uri="{FF2B5EF4-FFF2-40B4-BE49-F238E27FC236}">
                <a16:creationId xmlns:a16="http://schemas.microsoft.com/office/drawing/2014/main" id="{61803A9E-9730-42D8-8C89-86CA75250A23}"/>
              </a:ext>
            </a:extLst>
          </p:cNvPr>
          <p:cNvSpPr/>
          <p:nvPr/>
        </p:nvSpPr>
        <p:spPr>
          <a:xfrm rot="5400000">
            <a:off x="5797626" y="-481041"/>
            <a:ext cx="174612" cy="4830679"/>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Arrow: Pentagon 34">
            <a:extLst>
              <a:ext uri="{FF2B5EF4-FFF2-40B4-BE49-F238E27FC236}">
                <a16:creationId xmlns:a16="http://schemas.microsoft.com/office/drawing/2014/main" id="{E9438389-F3EE-4542-9F15-EF65A4DC94D2}"/>
              </a:ext>
            </a:extLst>
          </p:cNvPr>
          <p:cNvSpPr/>
          <p:nvPr/>
        </p:nvSpPr>
        <p:spPr>
          <a:xfrm rot="5400000">
            <a:off x="5797626" y="118096"/>
            <a:ext cx="174613" cy="4830679"/>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Arrow: Pentagon 35">
            <a:extLst>
              <a:ext uri="{FF2B5EF4-FFF2-40B4-BE49-F238E27FC236}">
                <a16:creationId xmlns:a16="http://schemas.microsoft.com/office/drawing/2014/main" id="{58B1A54D-B092-46A0-898E-D46B37EC9A31}"/>
              </a:ext>
            </a:extLst>
          </p:cNvPr>
          <p:cNvSpPr/>
          <p:nvPr/>
        </p:nvSpPr>
        <p:spPr>
          <a:xfrm rot="5400000">
            <a:off x="5797626" y="717233"/>
            <a:ext cx="174613" cy="4830679"/>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6B262CAF-B6BD-41FF-99C6-D27C110B6C69}"/>
              </a:ext>
            </a:extLst>
          </p:cNvPr>
          <p:cNvSpPr txBox="1"/>
          <p:nvPr/>
        </p:nvSpPr>
        <p:spPr>
          <a:xfrm>
            <a:off x="713225" y="989344"/>
            <a:ext cx="7717500" cy="307777"/>
          </a:xfrm>
          <a:prstGeom prst="rect">
            <a:avLst/>
          </a:prstGeom>
          <a:noFill/>
        </p:spPr>
        <p:txBody>
          <a:bodyPr wrap="square">
            <a:spAutoFit/>
          </a:bodyPr>
          <a:lstStyle/>
          <a:p>
            <a:pPr algn="ctr"/>
            <a:r>
              <a:rPr lang="en-US">
                <a:latin typeface="Muli"/>
              </a:rPr>
              <a:t>We carry out the filtering of our recommendations in a systematic manner</a:t>
            </a:r>
            <a:endParaRPr lang="en-SG">
              <a:latin typeface="Muli"/>
            </a:endParaRPr>
          </a:p>
        </p:txBody>
      </p:sp>
      <p:sp>
        <p:nvSpPr>
          <p:cNvPr id="40" name="Google Shape;882;p51">
            <a:extLst>
              <a:ext uri="{FF2B5EF4-FFF2-40B4-BE49-F238E27FC236}">
                <a16:creationId xmlns:a16="http://schemas.microsoft.com/office/drawing/2014/main" id="{69B6EA06-9446-492A-8E7F-8A38CC85E276}"/>
              </a:ext>
            </a:extLst>
          </p:cNvPr>
          <p:cNvSpPr txBox="1">
            <a:spLocks/>
          </p:cNvSpPr>
          <p:nvPr/>
        </p:nvSpPr>
        <p:spPr>
          <a:xfrm>
            <a:off x="3502381" y="3307877"/>
            <a:ext cx="4765103"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US" sz="1400" i="1"/>
              <a:t>Most relevant few articles</a:t>
            </a:r>
            <a:endParaRPr lang="en-SG" sz="1400" i="1"/>
          </a:p>
        </p:txBody>
      </p:sp>
      <p:sp>
        <p:nvSpPr>
          <p:cNvPr id="41" name="Arrow: Pentagon 40">
            <a:extLst>
              <a:ext uri="{FF2B5EF4-FFF2-40B4-BE49-F238E27FC236}">
                <a16:creationId xmlns:a16="http://schemas.microsoft.com/office/drawing/2014/main" id="{A1FECB13-B2A5-4C9B-8E4C-1C1E7A8D1859}"/>
              </a:ext>
            </a:extLst>
          </p:cNvPr>
          <p:cNvSpPr/>
          <p:nvPr/>
        </p:nvSpPr>
        <p:spPr>
          <a:xfrm rot="5400000">
            <a:off x="5797627" y="1316369"/>
            <a:ext cx="174611" cy="4830679"/>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Google Shape;882;p51">
            <a:extLst>
              <a:ext uri="{FF2B5EF4-FFF2-40B4-BE49-F238E27FC236}">
                <a16:creationId xmlns:a16="http://schemas.microsoft.com/office/drawing/2014/main" id="{6A1E10CD-6316-45A9-8C49-081C1DB80F5B}"/>
              </a:ext>
            </a:extLst>
          </p:cNvPr>
          <p:cNvSpPr txBox="1">
            <a:spLocks/>
          </p:cNvSpPr>
          <p:nvPr/>
        </p:nvSpPr>
        <p:spPr>
          <a:xfrm>
            <a:off x="3502381" y="4506150"/>
            <a:ext cx="4765103" cy="2485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000"/>
              <a:buFont typeface="Anton"/>
              <a:buNone/>
              <a:defRPr sz="5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5200"/>
              <a:buFont typeface="Anton"/>
              <a:buNone/>
              <a:defRPr sz="5200" b="0" i="0" u="none" strike="noStrike" cap="none">
                <a:solidFill>
                  <a:schemeClr val="dk1"/>
                </a:solidFill>
                <a:latin typeface="Anton"/>
                <a:ea typeface="Anton"/>
                <a:cs typeface="Anton"/>
                <a:sym typeface="Anton"/>
              </a:defRPr>
            </a:lvl9pPr>
          </a:lstStyle>
          <a:p>
            <a:pPr algn="ctr">
              <a:buSzPts val="1100"/>
            </a:pPr>
            <a:r>
              <a:rPr lang="en-US" sz="1400" i="1"/>
              <a:t>Goal: List of recommended articles for the customer</a:t>
            </a:r>
            <a:endParaRPr lang="en-SG" sz="1400" i="1"/>
          </a:p>
        </p:txBody>
      </p:sp>
      <p:sp>
        <p:nvSpPr>
          <p:cNvPr id="43" name="Arrow: Pentagon 42">
            <a:extLst>
              <a:ext uri="{FF2B5EF4-FFF2-40B4-BE49-F238E27FC236}">
                <a16:creationId xmlns:a16="http://schemas.microsoft.com/office/drawing/2014/main" id="{7A2F0406-37FC-41A3-B237-D3CB7496895C}"/>
              </a:ext>
            </a:extLst>
          </p:cNvPr>
          <p:cNvSpPr/>
          <p:nvPr/>
        </p:nvSpPr>
        <p:spPr>
          <a:xfrm rot="5400000">
            <a:off x="5797627" y="1915504"/>
            <a:ext cx="174611" cy="4830679"/>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89392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4"/>
          <p:cNvSpPr txBox="1">
            <a:spLocks noGrp="1"/>
          </p:cNvSpPr>
          <p:nvPr>
            <p:ph type="title"/>
          </p:nvPr>
        </p:nvSpPr>
        <p:spPr>
          <a:xfrm>
            <a:off x="609222" y="1888095"/>
            <a:ext cx="1571100" cy="13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943" name="Google Shape;943;p54"/>
          <p:cNvSpPr txBox="1">
            <a:spLocks noGrp="1"/>
          </p:cNvSpPr>
          <p:nvPr>
            <p:ph type="ctrTitle" idx="2"/>
          </p:nvPr>
        </p:nvSpPr>
        <p:spPr>
          <a:xfrm>
            <a:off x="2284325" y="1349595"/>
            <a:ext cx="3888300" cy="238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DATA ANALYSIS</a:t>
            </a:r>
            <a:endParaRPr/>
          </a:p>
        </p:txBody>
      </p:sp>
      <p:pic>
        <p:nvPicPr>
          <p:cNvPr id="944" name="Google Shape;944;p54"/>
          <p:cNvPicPr preferRelativeResize="0"/>
          <p:nvPr/>
        </p:nvPicPr>
        <p:blipFill rotWithShape="1">
          <a:blip r:embed="rId3">
            <a:alphaModFix/>
          </a:blip>
          <a:srcRect l="20806" t="8542" r="49401"/>
          <a:stretch/>
        </p:blipFill>
        <p:spPr>
          <a:xfrm>
            <a:off x="6419725" y="1692043"/>
            <a:ext cx="2724300" cy="2675100"/>
          </a:xfrm>
          <a:prstGeom prst="arc">
            <a:avLst>
              <a:gd name="adj1" fmla="val 5377336"/>
              <a:gd name="adj2" fmla="val 16223158"/>
            </a:avLst>
          </a:prstGeom>
          <a:noFill/>
          <a:ln w="152400" cap="flat" cmpd="sng">
            <a:solidFill>
              <a:schemeClr val="dk1"/>
            </a:solidFill>
            <a:prstDash val="solid"/>
            <a:round/>
            <a:headEnd type="none" w="sm" len="sm"/>
            <a:tailEnd type="none" w="sm" len="sm"/>
          </a:ln>
        </p:spPr>
      </p:pic>
      <p:pic>
        <p:nvPicPr>
          <p:cNvPr id="945" name="Google Shape;945;p54"/>
          <p:cNvPicPr preferRelativeResize="0"/>
          <p:nvPr/>
        </p:nvPicPr>
        <p:blipFill rotWithShape="1">
          <a:blip r:embed="rId3">
            <a:alphaModFix/>
          </a:blip>
          <a:srcRect l="50577" t="8542" r="19629"/>
          <a:stretch/>
        </p:blipFill>
        <p:spPr>
          <a:xfrm>
            <a:off x="6419725" y="776362"/>
            <a:ext cx="2724300" cy="2675100"/>
          </a:xfrm>
          <a:prstGeom prst="arc">
            <a:avLst>
              <a:gd name="adj1" fmla="val 16198509"/>
              <a:gd name="adj2" fmla="val 5444762"/>
            </a:avLst>
          </a:prstGeom>
          <a:noFill/>
          <a:ln>
            <a:noFill/>
          </a:ln>
        </p:spPr>
      </p:pic>
      <p:sp>
        <p:nvSpPr>
          <p:cNvPr id="946" name="Google Shape;946;p54"/>
          <p:cNvSpPr/>
          <p:nvPr/>
        </p:nvSpPr>
        <p:spPr>
          <a:xfrm>
            <a:off x="6292695" y="860775"/>
            <a:ext cx="599700" cy="59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63"/>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OUR DATASET</a:t>
            </a:r>
          </a:p>
        </p:txBody>
      </p:sp>
      <p:grpSp>
        <p:nvGrpSpPr>
          <p:cNvPr id="1234" name="Google Shape;1234;p63"/>
          <p:cNvGrpSpPr/>
          <p:nvPr/>
        </p:nvGrpSpPr>
        <p:grpSpPr>
          <a:xfrm>
            <a:off x="1242251" y="1810025"/>
            <a:ext cx="746700" cy="746700"/>
            <a:chOff x="1242251" y="1452500"/>
            <a:chExt cx="746700" cy="746700"/>
          </a:xfrm>
        </p:grpSpPr>
        <p:sp>
          <p:nvSpPr>
            <p:cNvPr id="1235" name="Google Shape;1235;p63"/>
            <p:cNvSpPr/>
            <p:nvPr/>
          </p:nvSpPr>
          <p:spPr>
            <a:xfrm>
              <a:off x="1242251" y="1452500"/>
              <a:ext cx="746700" cy="746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1315745" y="1526000"/>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63"/>
          <p:cNvGrpSpPr/>
          <p:nvPr/>
        </p:nvGrpSpPr>
        <p:grpSpPr>
          <a:xfrm>
            <a:off x="4198626" y="1810025"/>
            <a:ext cx="746700" cy="746700"/>
            <a:chOff x="1242251" y="1452500"/>
            <a:chExt cx="746700" cy="746700"/>
          </a:xfrm>
        </p:grpSpPr>
        <p:sp>
          <p:nvSpPr>
            <p:cNvPr id="1238" name="Google Shape;1238;p63"/>
            <p:cNvSpPr/>
            <p:nvPr/>
          </p:nvSpPr>
          <p:spPr>
            <a:xfrm>
              <a:off x="1242251" y="1452500"/>
              <a:ext cx="746700" cy="746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1315745" y="1526000"/>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3"/>
          <p:cNvGrpSpPr/>
          <p:nvPr/>
        </p:nvGrpSpPr>
        <p:grpSpPr>
          <a:xfrm>
            <a:off x="7152901" y="1810025"/>
            <a:ext cx="746700" cy="746700"/>
            <a:chOff x="1242251" y="1452500"/>
            <a:chExt cx="746700" cy="746700"/>
          </a:xfrm>
        </p:grpSpPr>
        <p:sp>
          <p:nvSpPr>
            <p:cNvPr id="1241" name="Google Shape;1241;p63"/>
            <p:cNvSpPr/>
            <p:nvPr/>
          </p:nvSpPr>
          <p:spPr>
            <a:xfrm>
              <a:off x="1242251" y="1452500"/>
              <a:ext cx="746700" cy="746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1315745" y="1526000"/>
              <a:ext cx="599700" cy="59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3"/>
          <p:cNvGrpSpPr/>
          <p:nvPr/>
        </p:nvGrpSpPr>
        <p:grpSpPr>
          <a:xfrm>
            <a:off x="1461956" y="2055254"/>
            <a:ext cx="307281" cy="256255"/>
            <a:chOff x="4902807" y="3562536"/>
            <a:chExt cx="264441" cy="220529"/>
          </a:xfrm>
        </p:grpSpPr>
        <p:sp>
          <p:nvSpPr>
            <p:cNvPr id="1244" name="Google Shape;1244;p63"/>
            <p:cNvSpPr/>
            <p:nvPr/>
          </p:nvSpPr>
          <p:spPr>
            <a:xfrm>
              <a:off x="4930349" y="3744767"/>
              <a:ext cx="66394" cy="38299"/>
            </a:xfrm>
            <a:custGeom>
              <a:avLst/>
              <a:gdLst/>
              <a:ahLst/>
              <a:cxnLst/>
              <a:rect l="l" t="t" r="r" b="b"/>
              <a:pathLst>
                <a:path w="2401" h="1385" extrusionOk="0">
                  <a:moveTo>
                    <a:pt x="0" y="1"/>
                  </a:moveTo>
                  <a:lnTo>
                    <a:pt x="0" y="1108"/>
                  </a:lnTo>
                  <a:cubicBezTo>
                    <a:pt x="0" y="1261"/>
                    <a:pt x="124" y="1385"/>
                    <a:pt x="278" y="1385"/>
                  </a:cubicBezTo>
                  <a:lnTo>
                    <a:pt x="2400" y="1385"/>
                  </a:lnTo>
                  <a:lnTo>
                    <a:pt x="2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5073285" y="3744767"/>
              <a:ext cx="66394" cy="38299"/>
            </a:xfrm>
            <a:custGeom>
              <a:avLst/>
              <a:gdLst/>
              <a:ahLst/>
              <a:cxnLst/>
              <a:rect l="l" t="t" r="r" b="b"/>
              <a:pathLst>
                <a:path w="2401" h="1385" extrusionOk="0">
                  <a:moveTo>
                    <a:pt x="1" y="1"/>
                  </a:moveTo>
                  <a:lnTo>
                    <a:pt x="1" y="1385"/>
                  </a:lnTo>
                  <a:lnTo>
                    <a:pt x="2124" y="1385"/>
                  </a:lnTo>
                  <a:cubicBezTo>
                    <a:pt x="2277" y="1385"/>
                    <a:pt x="2401" y="1261"/>
                    <a:pt x="2401" y="1108"/>
                  </a:cubicBezTo>
                  <a:lnTo>
                    <a:pt x="2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4930349" y="3673230"/>
              <a:ext cx="209329" cy="56245"/>
            </a:xfrm>
            <a:custGeom>
              <a:avLst/>
              <a:gdLst/>
              <a:ahLst/>
              <a:cxnLst/>
              <a:rect l="l" t="t" r="r" b="b"/>
              <a:pathLst>
                <a:path w="7570" h="2034" extrusionOk="0">
                  <a:moveTo>
                    <a:pt x="1756" y="0"/>
                  </a:moveTo>
                  <a:cubicBezTo>
                    <a:pt x="1235" y="347"/>
                    <a:pt x="612" y="524"/>
                    <a:pt x="0" y="566"/>
                  </a:cubicBezTo>
                  <a:lnTo>
                    <a:pt x="0" y="2034"/>
                  </a:lnTo>
                  <a:lnTo>
                    <a:pt x="2400" y="2034"/>
                  </a:lnTo>
                  <a:lnTo>
                    <a:pt x="2400" y="1295"/>
                  </a:lnTo>
                  <a:cubicBezTo>
                    <a:pt x="2400" y="1142"/>
                    <a:pt x="2524" y="1018"/>
                    <a:pt x="2678" y="1018"/>
                  </a:cubicBezTo>
                  <a:lnTo>
                    <a:pt x="4893" y="1018"/>
                  </a:lnTo>
                  <a:cubicBezTo>
                    <a:pt x="5047" y="1018"/>
                    <a:pt x="5170" y="1142"/>
                    <a:pt x="5170" y="1295"/>
                  </a:cubicBezTo>
                  <a:lnTo>
                    <a:pt x="5170" y="2034"/>
                  </a:lnTo>
                  <a:lnTo>
                    <a:pt x="7570" y="2034"/>
                  </a:lnTo>
                  <a:lnTo>
                    <a:pt x="7570" y="566"/>
                  </a:lnTo>
                  <a:cubicBezTo>
                    <a:pt x="6960" y="524"/>
                    <a:pt x="6336" y="347"/>
                    <a:pt x="5815" y="0"/>
                  </a:cubicBezTo>
                  <a:cubicBezTo>
                    <a:pt x="5261" y="369"/>
                    <a:pt x="4545" y="575"/>
                    <a:pt x="3786" y="575"/>
                  </a:cubicBezTo>
                  <a:cubicBezTo>
                    <a:pt x="3026" y="575"/>
                    <a:pt x="2310" y="369"/>
                    <a:pt x="1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4902807" y="3562536"/>
              <a:ext cx="96009" cy="111274"/>
            </a:xfrm>
            <a:custGeom>
              <a:avLst/>
              <a:gdLst/>
              <a:ahLst/>
              <a:cxnLst/>
              <a:rect l="l" t="t" r="r" b="b"/>
              <a:pathLst>
                <a:path w="3472" h="4024" extrusionOk="0">
                  <a:moveTo>
                    <a:pt x="2012" y="0"/>
                  </a:moveTo>
                  <a:cubicBezTo>
                    <a:pt x="1906" y="0"/>
                    <a:pt x="1810" y="60"/>
                    <a:pt x="1764" y="156"/>
                  </a:cubicBezTo>
                  <a:lnTo>
                    <a:pt x="83" y="3603"/>
                  </a:lnTo>
                  <a:cubicBezTo>
                    <a:pt x="1" y="3774"/>
                    <a:pt x="110" y="3976"/>
                    <a:pt x="299" y="3999"/>
                  </a:cubicBezTo>
                  <a:cubicBezTo>
                    <a:pt x="438" y="4015"/>
                    <a:pt x="579" y="4023"/>
                    <a:pt x="722" y="4023"/>
                  </a:cubicBezTo>
                  <a:cubicBezTo>
                    <a:pt x="1220" y="4023"/>
                    <a:pt x="1727" y="3921"/>
                    <a:pt x="2167" y="3700"/>
                  </a:cubicBezTo>
                  <a:lnTo>
                    <a:pt x="3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4981948" y="3562536"/>
              <a:ext cx="106158" cy="111274"/>
            </a:xfrm>
            <a:custGeom>
              <a:avLst/>
              <a:gdLst/>
              <a:ahLst/>
              <a:cxnLst/>
              <a:rect l="l" t="t" r="r" b="b"/>
              <a:pathLst>
                <a:path w="3839" h="4024" extrusionOk="0">
                  <a:moveTo>
                    <a:pt x="1197" y="0"/>
                  </a:moveTo>
                  <a:lnTo>
                    <a:pt x="1" y="3396"/>
                  </a:lnTo>
                  <a:cubicBezTo>
                    <a:pt x="480" y="3795"/>
                    <a:pt x="1165" y="4024"/>
                    <a:pt x="1920" y="4024"/>
                  </a:cubicBezTo>
                  <a:cubicBezTo>
                    <a:pt x="2674" y="4024"/>
                    <a:pt x="3360" y="3795"/>
                    <a:pt x="3838" y="3396"/>
                  </a:cubicBezTo>
                  <a:lnTo>
                    <a:pt x="2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5071239" y="3562536"/>
              <a:ext cx="96009" cy="111274"/>
            </a:xfrm>
            <a:custGeom>
              <a:avLst/>
              <a:gdLst/>
              <a:ahLst/>
              <a:cxnLst/>
              <a:rect l="l" t="t" r="r" b="b"/>
              <a:pathLst>
                <a:path w="3472" h="4024" extrusionOk="0">
                  <a:moveTo>
                    <a:pt x="1" y="0"/>
                  </a:moveTo>
                  <a:lnTo>
                    <a:pt x="1303" y="3700"/>
                  </a:lnTo>
                  <a:cubicBezTo>
                    <a:pt x="1740" y="3918"/>
                    <a:pt x="2248" y="4024"/>
                    <a:pt x="2751" y="4024"/>
                  </a:cubicBezTo>
                  <a:cubicBezTo>
                    <a:pt x="2892" y="4024"/>
                    <a:pt x="3033" y="4015"/>
                    <a:pt x="3172" y="3999"/>
                  </a:cubicBezTo>
                  <a:cubicBezTo>
                    <a:pt x="3361" y="3976"/>
                    <a:pt x="3472" y="3774"/>
                    <a:pt x="3389" y="3603"/>
                  </a:cubicBezTo>
                  <a:lnTo>
                    <a:pt x="1708" y="156"/>
                  </a:lnTo>
                  <a:cubicBezTo>
                    <a:pt x="1662" y="60"/>
                    <a:pt x="1565"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63"/>
          <p:cNvGrpSpPr/>
          <p:nvPr/>
        </p:nvGrpSpPr>
        <p:grpSpPr>
          <a:xfrm>
            <a:off x="4419769" y="2031549"/>
            <a:ext cx="304421" cy="303650"/>
            <a:chOff x="5344557" y="3145397"/>
            <a:chExt cx="261980" cy="261317"/>
          </a:xfrm>
        </p:grpSpPr>
        <p:sp>
          <p:nvSpPr>
            <p:cNvPr id="1251" name="Google Shape;1251;p63"/>
            <p:cNvSpPr/>
            <p:nvPr/>
          </p:nvSpPr>
          <p:spPr>
            <a:xfrm>
              <a:off x="5344557" y="3176451"/>
              <a:ext cx="261427" cy="184304"/>
            </a:xfrm>
            <a:custGeom>
              <a:avLst/>
              <a:gdLst/>
              <a:ahLst/>
              <a:cxnLst/>
              <a:rect l="l" t="t" r="r" b="b"/>
              <a:pathLst>
                <a:path w="9454" h="6665" extrusionOk="0">
                  <a:moveTo>
                    <a:pt x="278" y="1"/>
                  </a:moveTo>
                  <a:cubicBezTo>
                    <a:pt x="125" y="1"/>
                    <a:pt x="1" y="125"/>
                    <a:pt x="1" y="277"/>
                  </a:cubicBezTo>
                  <a:cubicBezTo>
                    <a:pt x="1" y="430"/>
                    <a:pt x="125" y="555"/>
                    <a:pt x="278" y="555"/>
                  </a:cubicBezTo>
                  <a:lnTo>
                    <a:pt x="637" y="555"/>
                  </a:lnTo>
                  <a:lnTo>
                    <a:pt x="1704" y="6437"/>
                  </a:lnTo>
                  <a:cubicBezTo>
                    <a:pt x="1727" y="6569"/>
                    <a:pt x="1842" y="6665"/>
                    <a:pt x="1977" y="6665"/>
                  </a:cubicBezTo>
                  <a:lnTo>
                    <a:pt x="9177" y="6665"/>
                  </a:lnTo>
                  <a:cubicBezTo>
                    <a:pt x="9329" y="6665"/>
                    <a:pt x="9453" y="6541"/>
                    <a:pt x="9453" y="6389"/>
                  </a:cubicBezTo>
                  <a:cubicBezTo>
                    <a:pt x="9453" y="6235"/>
                    <a:pt x="9329" y="6111"/>
                    <a:pt x="9177" y="6111"/>
                  </a:cubicBezTo>
                  <a:lnTo>
                    <a:pt x="2207" y="6111"/>
                  </a:lnTo>
                  <a:lnTo>
                    <a:pt x="1141" y="228"/>
                  </a:lnTo>
                  <a:cubicBezTo>
                    <a:pt x="1117" y="97"/>
                    <a:pt x="1002"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5414518" y="3360728"/>
              <a:ext cx="45986" cy="45986"/>
            </a:xfrm>
            <a:custGeom>
              <a:avLst/>
              <a:gdLst/>
              <a:ahLst/>
              <a:cxnLst/>
              <a:rect l="l" t="t" r="r" b="b"/>
              <a:pathLst>
                <a:path w="1663" h="1663" extrusionOk="0">
                  <a:moveTo>
                    <a:pt x="831" y="1"/>
                  </a:moveTo>
                  <a:cubicBezTo>
                    <a:pt x="373" y="1"/>
                    <a:pt x="1" y="374"/>
                    <a:pt x="1" y="832"/>
                  </a:cubicBezTo>
                  <a:cubicBezTo>
                    <a:pt x="1" y="1290"/>
                    <a:pt x="373" y="1662"/>
                    <a:pt x="831" y="1662"/>
                  </a:cubicBezTo>
                  <a:cubicBezTo>
                    <a:pt x="1289" y="1662"/>
                    <a:pt x="1662" y="1290"/>
                    <a:pt x="1662" y="832"/>
                  </a:cubicBezTo>
                  <a:cubicBezTo>
                    <a:pt x="1662" y="374"/>
                    <a:pt x="1289" y="1"/>
                    <a:pt x="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5537047" y="3360728"/>
              <a:ext cx="45986" cy="45986"/>
            </a:xfrm>
            <a:custGeom>
              <a:avLst/>
              <a:gdLst/>
              <a:ahLst/>
              <a:cxnLst/>
              <a:rect l="l" t="t" r="r" b="b"/>
              <a:pathLst>
                <a:path w="1663" h="1663" extrusionOk="0">
                  <a:moveTo>
                    <a:pt x="831" y="1"/>
                  </a:moveTo>
                  <a:cubicBezTo>
                    <a:pt x="373" y="1"/>
                    <a:pt x="1" y="374"/>
                    <a:pt x="1" y="832"/>
                  </a:cubicBezTo>
                  <a:cubicBezTo>
                    <a:pt x="1" y="1290"/>
                    <a:pt x="373" y="1662"/>
                    <a:pt x="831" y="1662"/>
                  </a:cubicBezTo>
                  <a:cubicBezTo>
                    <a:pt x="1289" y="1662"/>
                    <a:pt x="1662" y="1290"/>
                    <a:pt x="1662" y="832"/>
                  </a:cubicBezTo>
                  <a:cubicBezTo>
                    <a:pt x="1662" y="374"/>
                    <a:pt x="1289" y="1"/>
                    <a:pt x="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5529359" y="3254542"/>
              <a:ext cx="61306" cy="75574"/>
            </a:xfrm>
            <a:custGeom>
              <a:avLst/>
              <a:gdLst/>
              <a:ahLst/>
              <a:cxnLst/>
              <a:rect l="l" t="t" r="r" b="b"/>
              <a:pathLst>
                <a:path w="2217" h="2733" extrusionOk="0">
                  <a:moveTo>
                    <a:pt x="1" y="1"/>
                  </a:moveTo>
                  <a:lnTo>
                    <a:pt x="1" y="2733"/>
                  </a:lnTo>
                  <a:lnTo>
                    <a:pt x="1940" y="2733"/>
                  </a:lnTo>
                  <a:cubicBezTo>
                    <a:pt x="2092" y="2733"/>
                    <a:pt x="2216" y="2609"/>
                    <a:pt x="2216" y="2457"/>
                  </a:cubicBezTo>
                  <a:lnTo>
                    <a:pt x="2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5422150" y="3254542"/>
              <a:ext cx="61306" cy="75574"/>
            </a:xfrm>
            <a:custGeom>
              <a:avLst/>
              <a:gdLst/>
              <a:ahLst/>
              <a:cxnLst/>
              <a:rect l="l" t="t" r="r" b="b"/>
              <a:pathLst>
                <a:path w="2217" h="2733" extrusionOk="0">
                  <a:moveTo>
                    <a:pt x="1" y="1"/>
                  </a:moveTo>
                  <a:lnTo>
                    <a:pt x="1" y="2457"/>
                  </a:lnTo>
                  <a:cubicBezTo>
                    <a:pt x="1" y="2609"/>
                    <a:pt x="125" y="2733"/>
                    <a:pt x="279" y="2733"/>
                  </a:cubicBezTo>
                  <a:lnTo>
                    <a:pt x="2216" y="2733"/>
                  </a:lnTo>
                  <a:lnTo>
                    <a:pt x="2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5406277" y="3145397"/>
              <a:ext cx="70514" cy="47922"/>
            </a:xfrm>
            <a:custGeom>
              <a:avLst/>
              <a:gdLst/>
              <a:ahLst/>
              <a:cxnLst/>
              <a:rect l="l" t="t" r="r" b="b"/>
              <a:pathLst>
                <a:path w="2550" h="1733" extrusionOk="0">
                  <a:moveTo>
                    <a:pt x="1526" y="0"/>
                  </a:moveTo>
                  <a:cubicBezTo>
                    <a:pt x="1346" y="0"/>
                    <a:pt x="1168" y="35"/>
                    <a:pt x="994" y="102"/>
                  </a:cubicBezTo>
                  <a:cubicBezTo>
                    <a:pt x="486" y="297"/>
                    <a:pt x="129" y="744"/>
                    <a:pt x="39" y="1282"/>
                  </a:cubicBezTo>
                  <a:cubicBezTo>
                    <a:pt x="0" y="1518"/>
                    <a:pt x="182" y="1732"/>
                    <a:pt x="421" y="1732"/>
                  </a:cubicBezTo>
                  <a:lnTo>
                    <a:pt x="1711" y="1732"/>
                  </a:lnTo>
                  <a:cubicBezTo>
                    <a:pt x="1792" y="1177"/>
                    <a:pt x="2101" y="695"/>
                    <a:pt x="2550" y="395"/>
                  </a:cubicBezTo>
                  <a:cubicBezTo>
                    <a:pt x="2209" y="124"/>
                    <a:pt x="1864" y="0"/>
                    <a:pt x="1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5468883" y="3162652"/>
              <a:ext cx="75049" cy="30667"/>
            </a:xfrm>
            <a:custGeom>
              <a:avLst/>
              <a:gdLst/>
              <a:ahLst/>
              <a:cxnLst/>
              <a:rect l="l" t="t" r="r" b="b"/>
              <a:pathLst>
                <a:path w="2714" h="1109" extrusionOk="0">
                  <a:moveTo>
                    <a:pt x="1358" y="0"/>
                  </a:moveTo>
                  <a:cubicBezTo>
                    <a:pt x="751" y="0"/>
                    <a:pt x="138" y="438"/>
                    <a:pt x="1" y="1108"/>
                  </a:cubicBezTo>
                  <a:lnTo>
                    <a:pt x="2714" y="1108"/>
                  </a:lnTo>
                  <a:cubicBezTo>
                    <a:pt x="2576" y="435"/>
                    <a:pt x="1959" y="0"/>
                    <a:pt x="1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5536023" y="3145397"/>
              <a:ext cx="70514" cy="47922"/>
            </a:xfrm>
            <a:custGeom>
              <a:avLst/>
              <a:gdLst/>
              <a:ahLst/>
              <a:cxnLst/>
              <a:rect l="l" t="t" r="r" b="b"/>
              <a:pathLst>
                <a:path w="2550" h="1733" extrusionOk="0">
                  <a:moveTo>
                    <a:pt x="1025" y="1"/>
                  </a:moveTo>
                  <a:cubicBezTo>
                    <a:pt x="687" y="1"/>
                    <a:pt x="341" y="125"/>
                    <a:pt x="1" y="397"/>
                  </a:cubicBezTo>
                  <a:cubicBezTo>
                    <a:pt x="450" y="695"/>
                    <a:pt x="760" y="1177"/>
                    <a:pt x="840" y="1732"/>
                  </a:cubicBezTo>
                  <a:lnTo>
                    <a:pt x="2129" y="1732"/>
                  </a:lnTo>
                  <a:cubicBezTo>
                    <a:pt x="2368" y="1732"/>
                    <a:pt x="2550" y="1518"/>
                    <a:pt x="2512" y="1282"/>
                  </a:cubicBezTo>
                  <a:cubicBezTo>
                    <a:pt x="2421" y="744"/>
                    <a:pt x="2064" y="297"/>
                    <a:pt x="1556" y="102"/>
                  </a:cubicBezTo>
                  <a:cubicBezTo>
                    <a:pt x="1383" y="36"/>
                    <a:pt x="1205"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5406858" y="3208611"/>
              <a:ext cx="76597" cy="30639"/>
            </a:xfrm>
            <a:custGeom>
              <a:avLst/>
              <a:gdLst/>
              <a:ahLst/>
              <a:cxnLst/>
              <a:rect l="l" t="t" r="r" b="b"/>
              <a:pathLst>
                <a:path w="2770" h="1108" extrusionOk="0">
                  <a:moveTo>
                    <a:pt x="278" y="0"/>
                  </a:moveTo>
                  <a:cubicBezTo>
                    <a:pt x="124" y="0"/>
                    <a:pt x="0" y="124"/>
                    <a:pt x="0" y="278"/>
                  </a:cubicBezTo>
                  <a:lnTo>
                    <a:pt x="0" y="832"/>
                  </a:lnTo>
                  <a:cubicBezTo>
                    <a:pt x="0" y="984"/>
                    <a:pt x="124" y="1108"/>
                    <a:pt x="278" y="1108"/>
                  </a:cubicBezTo>
                  <a:lnTo>
                    <a:pt x="2769" y="1108"/>
                  </a:lnTo>
                  <a:lnTo>
                    <a:pt x="27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5498748" y="3208611"/>
              <a:ext cx="15347" cy="121505"/>
            </a:xfrm>
            <a:custGeom>
              <a:avLst/>
              <a:gdLst/>
              <a:ahLst/>
              <a:cxnLst/>
              <a:rect l="l" t="t" r="r" b="b"/>
              <a:pathLst>
                <a:path w="555" h="4394" extrusionOk="0">
                  <a:moveTo>
                    <a:pt x="0" y="0"/>
                  </a:moveTo>
                  <a:lnTo>
                    <a:pt x="0" y="1662"/>
                  </a:lnTo>
                  <a:lnTo>
                    <a:pt x="0" y="2215"/>
                  </a:lnTo>
                  <a:lnTo>
                    <a:pt x="0" y="4394"/>
                  </a:lnTo>
                  <a:lnTo>
                    <a:pt x="554" y="4394"/>
                  </a:lnTo>
                  <a:lnTo>
                    <a:pt x="554" y="2215"/>
                  </a:lnTo>
                  <a:lnTo>
                    <a:pt x="554" y="1662"/>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5529359" y="3208611"/>
              <a:ext cx="76625" cy="30639"/>
            </a:xfrm>
            <a:custGeom>
              <a:avLst/>
              <a:gdLst/>
              <a:ahLst/>
              <a:cxnLst/>
              <a:rect l="l" t="t" r="r" b="b"/>
              <a:pathLst>
                <a:path w="2771" h="1108" extrusionOk="0">
                  <a:moveTo>
                    <a:pt x="1" y="0"/>
                  </a:moveTo>
                  <a:lnTo>
                    <a:pt x="1" y="1108"/>
                  </a:lnTo>
                  <a:lnTo>
                    <a:pt x="2494" y="1108"/>
                  </a:lnTo>
                  <a:cubicBezTo>
                    <a:pt x="2646" y="1108"/>
                    <a:pt x="2770" y="984"/>
                    <a:pt x="2770" y="832"/>
                  </a:cubicBezTo>
                  <a:lnTo>
                    <a:pt x="2770" y="278"/>
                  </a:lnTo>
                  <a:cubicBezTo>
                    <a:pt x="2770" y="124"/>
                    <a:pt x="2646" y="0"/>
                    <a:pt x="2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63"/>
          <p:cNvGrpSpPr/>
          <p:nvPr/>
        </p:nvGrpSpPr>
        <p:grpSpPr>
          <a:xfrm>
            <a:off x="7391624" y="2031503"/>
            <a:ext cx="269269" cy="303747"/>
            <a:chOff x="6023069" y="3142604"/>
            <a:chExt cx="231729" cy="261400"/>
          </a:xfrm>
        </p:grpSpPr>
        <p:sp>
          <p:nvSpPr>
            <p:cNvPr id="1263" name="Google Shape;1263;p63"/>
            <p:cNvSpPr/>
            <p:nvPr/>
          </p:nvSpPr>
          <p:spPr>
            <a:xfrm>
              <a:off x="6023069" y="3142604"/>
              <a:ext cx="178276" cy="261399"/>
            </a:xfrm>
            <a:custGeom>
              <a:avLst/>
              <a:gdLst/>
              <a:ahLst/>
              <a:cxnLst/>
              <a:rect l="l" t="t" r="r" b="b"/>
              <a:pathLst>
                <a:path w="6447" h="9453" extrusionOk="0">
                  <a:moveTo>
                    <a:pt x="3547" y="554"/>
                  </a:moveTo>
                  <a:cubicBezTo>
                    <a:pt x="3661" y="554"/>
                    <a:pt x="3768" y="578"/>
                    <a:pt x="3869" y="618"/>
                  </a:cubicBezTo>
                  <a:cubicBezTo>
                    <a:pt x="3714" y="844"/>
                    <a:pt x="3624" y="1117"/>
                    <a:pt x="3624" y="1412"/>
                  </a:cubicBezTo>
                  <a:lnTo>
                    <a:pt x="3624" y="2744"/>
                  </a:lnTo>
                  <a:lnTo>
                    <a:pt x="2689" y="2744"/>
                  </a:lnTo>
                  <a:lnTo>
                    <a:pt x="2689" y="1412"/>
                  </a:lnTo>
                  <a:cubicBezTo>
                    <a:pt x="2689" y="940"/>
                    <a:pt x="3073" y="554"/>
                    <a:pt x="3547" y="554"/>
                  </a:cubicBezTo>
                  <a:close/>
                  <a:moveTo>
                    <a:pt x="4290" y="987"/>
                  </a:moveTo>
                  <a:cubicBezTo>
                    <a:pt x="4362" y="1112"/>
                    <a:pt x="4404" y="1257"/>
                    <a:pt x="4404" y="1412"/>
                  </a:cubicBezTo>
                  <a:lnTo>
                    <a:pt x="4404" y="2744"/>
                  </a:lnTo>
                  <a:lnTo>
                    <a:pt x="4178" y="2744"/>
                  </a:lnTo>
                  <a:lnTo>
                    <a:pt x="4178" y="1412"/>
                  </a:lnTo>
                  <a:cubicBezTo>
                    <a:pt x="4178" y="1257"/>
                    <a:pt x="4219" y="1112"/>
                    <a:pt x="4290" y="987"/>
                  </a:cubicBezTo>
                  <a:close/>
                  <a:moveTo>
                    <a:pt x="4039" y="3625"/>
                  </a:moveTo>
                  <a:cubicBezTo>
                    <a:pt x="4254" y="3625"/>
                    <a:pt x="4455" y="3707"/>
                    <a:pt x="4607" y="3860"/>
                  </a:cubicBezTo>
                  <a:cubicBezTo>
                    <a:pt x="4760" y="4010"/>
                    <a:pt x="4842" y="4213"/>
                    <a:pt x="4842" y="4427"/>
                  </a:cubicBezTo>
                  <a:cubicBezTo>
                    <a:pt x="4842" y="4641"/>
                    <a:pt x="4760" y="4843"/>
                    <a:pt x="4607" y="4994"/>
                  </a:cubicBezTo>
                  <a:cubicBezTo>
                    <a:pt x="4455" y="5146"/>
                    <a:pt x="4254" y="5230"/>
                    <a:pt x="4040" y="5230"/>
                  </a:cubicBezTo>
                  <a:cubicBezTo>
                    <a:pt x="3974" y="5230"/>
                    <a:pt x="3910" y="5221"/>
                    <a:pt x="3847" y="5207"/>
                  </a:cubicBezTo>
                  <a:lnTo>
                    <a:pt x="3847" y="5207"/>
                  </a:lnTo>
                  <a:lnTo>
                    <a:pt x="4144" y="6094"/>
                  </a:lnTo>
                  <a:lnTo>
                    <a:pt x="3618" y="6270"/>
                  </a:lnTo>
                  <a:lnTo>
                    <a:pt x="3296" y="5304"/>
                  </a:lnTo>
                  <a:lnTo>
                    <a:pt x="2974" y="6270"/>
                  </a:lnTo>
                  <a:lnTo>
                    <a:pt x="2450" y="6094"/>
                  </a:lnTo>
                  <a:lnTo>
                    <a:pt x="2745" y="5207"/>
                  </a:lnTo>
                  <a:lnTo>
                    <a:pt x="2745" y="5207"/>
                  </a:lnTo>
                  <a:cubicBezTo>
                    <a:pt x="2681" y="5221"/>
                    <a:pt x="2616" y="5230"/>
                    <a:pt x="2553" y="5230"/>
                  </a:cubicBezTo>
                  <a:cubicBezTo>
                    <a:pt x="2346" y="5230"/>
                    <a:pt x="2141" y="5152"/>
                    <a:pt x="1984" y="4995"/>
                  </a:cubicBezTo>
                  <a:cubicBezTo>
                    <a:pt x="1834" y="4843"/>
                    <a:pt x="1749" y="4641"/>
                    <a:pt x="1749" y="4427"/>
                  </a:cubicBezTo>
                  <a:cubicBezTo>
                    <a:pt x="1749" y="4213"/>
                    <a:pt x="1832" y="4012"/>
                    <a:pt x="1984" y="3860"/>
                  </a:cubicBezTo>
                  <a:cubicBezTo>
                    <a:pt x="2141" y="3703"/>
                    <a:pt x="2347" y="3625"/>
                    <a:pt x="2552" y="3625"/>
                  </a:cubicBezTo>
                  <a:cubicBezTo>
                    <a:pt x="2758" y="3625"/>
                    <a:pt x="2964" y="3703"/>
                    <a:pt x="3120" y="3860"/>
                  </a:cubicBezTo>
                  <a:lnTo>
                    <a:pt x="3296" y="4035"/>
                  </a:lnTo>
                  <a:lnTo>
                    <a:pt x="3472" y="3860"/>
                  </a:lnTo>
                  <a:cubicBezTo>
                    <a:pt x="3624" y="3707"/>
                    <a:pt x="3825" y="3625"/>
                    <a:pt x="4039" y="3625"/>
                  </a:cubicBezTo>
                  <a:close/>
                  <a:moveTo>
                    <a:pt x="3545" y="0"/>
                  </a:moveTo>
                  <a:cubicBezTo>
                    <a:pt x="2767" y="0"/>
                    <a:pt x="2135" y="634"/>
                    <a:pt x="2135" y="1412"/>
                  </a:cubicBezTo>
                  <a:lnTo>
                    <a:pt x="2135" y="2744"/>
                  </a:lnTo>
                  <a:lnTo>
                    <a:pt x="524" y="2744"/>
                  </a:lnTo>
                  <a:lnTo>
                    <a:pt x="1" y="9453"/>
                  </a:lnTo>
                  <a:lnTo>
                    <a:pt x="5368" y="9453"/>
                  </a:lnTo>
                  <a:lnTo>
                    <a:pt x="5891" y="2744"/>
                  </a:lnTo>
                  <a:lnTo>
                    <a:pt x="4957" y="2744"/>
                  </a:lnTo>
                  <a:lnTo>
                    <a:pt x="4957" y="1412"/>
                  </a:lnTo>
                  <a:cubicBezTo>
                    <a:pt x="4957" y="1118"/>
                    <a:pt x="4866" y="844"/>
                    <a:pt x="4711" y="618"/>
                  </a:cubicBezTo>
                  <a:cubicBezTo>
                    <a:pt x="4811" y="576"/>
                    <a:pt x="4921" y="554"/>
                    <a:pt x="5034" y="554"/>
                  </a:cubicBezTo>
                  <a:cubicBezTo>
                    <a:pt x="5507" y="554"/>
                    <a:pt x="5891" y="940"/>
                    <a:pt x="5891" y="1412"/>
                  </a:cubicBezTo>
                  <a:lnTo>
                    <a:pt x="5891" y="2744"/>
                  </a:lnTo>
                  <a:lnTo>
                    <a:pt x="6445" y="2744"/>
                  </a:lnTo>
                  <a:lnTo>
                    <a:pt x="6445" y="1412"/>
                  </a:lnTo>
                  <a:cubicBezTo>
                    <a:pt x="6446" y="634"/>
                    <a:pt x="5813" y="0"/>
                    <a:pt x="5034" y="0"/>
                  </a:cubicBezTo>
                  <a:cubicBezTo>
                    <a:pt x="4761" y="0"/>
                    <a:pt x="4507" y="79"/>
                    <a:pt x="4290" y="213"/>
                  </a:cubicBezTo>
                  <a:cubicBezTo>
                    <a:pt x="4074" y="79"/>
                    <a:pt x="3819" y="0"/>
                    <a:pt x="3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6086753" y="3258109"/>
              <a:ext cx="16647" cy="13771"/>
            </a:xfrm>
            <a:custGeom>
              <a:avLst/>
              <a:gdLst/>
              <a:ahLst/>
              <a:cxnLst/>
              <a:rect l="l" t="t" r="r" b="b"/>
              <a:pathLst>
                <a:path w="602" h="498" extrusionOk="0">
                  <a:moveTo>
                    <a:pt x="250" y="0"/>
                  </a:moveTo>
                  <a:cubicBezTo>
                    <a:pt x="183" y="0"/>
                    <a:pt x="120" y="27"/>
                    <a:pt x="74" y="74"/>
                  </a:cubicBezTo>
                  <a:cubicBezTo>
                    <a:pt x="27" y="121"/>
                    <a:pt x="0" y="183"/>
                    <a:pt x="0" y="250"/>
                  </a:cubicBezTo>
                  <a:cubicBezTo>
                    <a:pt x="0" y="316"/>
                    <a:pt x="27" y="378"/>
                    <a:pt x="74" y="425"/>
                  </a:cubicBezTo>
                  <a:cubicBezTo>
                    <a:pt x="121" y="473"/>
                    <a:pt x="183" y="498"/>
                    <a:pt x="250" y="498"/>
                  </a:cubicBezTo>
                  <a:cubicBezTo>
                    <a:pt x="316" y="498"/>
                    <a:pt x="378" y="473"/>
                    <a:pt x="426" y="425"/>
                  </a:cubicBezTo>
                  <a:lnTo>
                    <a:pt x="601" y="250"/>
                  </a:lnTo>
                  <a:lnTo>
                    <a:pt x="426" y="74"/>
                  </a:lnTo>
                  <a:cubicBezTo>
                    <a:pt x="378" y="27"/>
                    <a:pt x="316"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6125024" y="3258109"/>
              <a:ext cx="16647" cy="13771"/>
            </a:xfrm>
            <a:custGeom>
              <a:avLst/>
              <a:gdLst/>
              <a:ahLst/>
              <a:cxnLst/>
              <a:rect l="l" t="t" r="r" b="b"/>
              <a:pathLst>
                <a:path w="602" h="498" extrusionOk="0">
                  <a:moveTo>
                    <a:pt x="353" y="0"/>
                  </a:moveTo>
                  <a:cubicBezTo>
                    <a:pt x="287" y="0"/>
                    <a:pt x="223" y="27"/>
                    <a:pt x="177" y="74"/>
                  </a:cubicBezTo>
                  <a:lnTo>
                    <a:pt x="0" y="250"/>
                  </a:lnTo>
                  <a:lnTo>
                    <a:pt x="177" y="425"/>
                  </a:lnTo>
                  <a:cubicBezTo>
                    <a:pt x="223" y="473"/>
                    <a:pt x="287" y="498"/>
                    <a:pt x="353" y="498"/>
                  </a:cubicBezTo>
                  <a:cubicBezTo>
                    <a:pt x="420" y="498"/>
                    <a:pt x="482" y="473"/>
                    <a:pt x="529" y="425"/>
                  </a:cubicBezTo>
                  <a:cubicBezTo>
                    <a:pt x="576" y="378"/>
                    <a:pt x="601" y="316"/>
                    <a:pt x="601" y="250"/>
                  </a:cubicBezTo>
                  <a:cubicBezTo>
                    <a:pt x="601" y="183"/>
                    <a:pt x="576" y="121"/>
                    <a:pt x="529" y="74"/>
                  </a:cubicBezTo>
                  <a:cubicBezTo>
                    <a:pt x="482" y="27"/>
                    <a:pt x="420"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6228970" y="3218483"/>
              <a:ext cx="25827" cy="172800"/>
            </a:xfrm>
            <a:custGeom>
              <a:avLst/>
              <a:gdLst/>
              <a:ahLst/>
              <a:cxnLst/>
              <a:rect l="l" t="t" r="r" b="b"/>
              <a:pathLst>
                <a:path w="934" h="6249" extrusionOk="0">
                  <a:moveTo>
                    <a:pt x="0" y="0"/>
                  </a:moveTo>
                  <a:lnTo>
                    <a:pt x="0" y="5486"/>
                  </a:lnTo>
                  <a:lnTo>
                    <a:pt x="934" y="6248"/>
                  </a:lnTo>
                  <a:lnTo>
                    <a:pt x="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6187878" y="3218483"/>
              <a:ext cx="25800" cy="172800"/>
            </a:xfrm>
            <a:custGeom>
              <a:avLst/>
              <a:gdLst/>
              <a:ahLst/>
              <a:cxnLst/>
              <a:rect l="l" t="t" r="r" b="b"/>
              <a:pathLst>
                <a:path w="933" h="6249" extrusionOk="0">
                  <a:moveTo>
                    <a:pt x="488" y="0"/>
                  </a:moveTo>
                  <a:lnTo>
                    <a:pt x="0" y="6248"/>
                  </a:lnTo>
                  <a:lnTo>
                    <a:pt x="932" y="5486"/>
                  </a:lnTo>
                  <a:lnTo>
                    <a:pt x="9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6196451" y="3383679"/>
              <a:ext cx="49719" cy="20325"/>
            </a:xfrm>
            <a:custGeom>
              <a:avLst/>
              <a:gdLst/>
              <a:ahLst/>
              <a:cxnLst/>
              <a:rect l="l" t="t" r="r" b="b"/>
              <a:pathLst>
                <a:path w="1798" h="735" extrusionOk="0">
                  <a:moveTo>
                    <a:pt x="900" y="1"/>
                  </a:moveTo>
                  <a:lnTo>
                    <a:pt x="0" y="735"/>
                  </a:lnTo>
                  <a:lnTo>
                    <a:pt x="1798" y="735"/>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AC13CF08-1C52-0187-9F62-D164B24A5D1F}"/>
              </a:ext>
            </a:extLst>
          </p:cNvPr>
          <p:cNvSpPr>
            <a:spLocks noGrp="1"/>
          </p:cNvSpPr>
          <p:nvPr>
            <p:ph type="title" idx="4"/>
          </p:nvPr>
        </p:nvSpPr>
        <p:spPr>
          <a:xfrm>
            <a:off x="919300" y="2586776"/>
            <a:ext cx="1392600" cy="353400"/>
          </a:xfrm>
        </p:spPr>
        <p:txBody>
          <a:bodyPr anchor="ctr"/>
          <a:lstStyle/>
          <a:p>
            <a:r>
              <a:rPr lang="en-US" b="1"/>
              <a:t>Articles</a:t>
            </a:r>
          </a:p>
        </p:txBody>
      </p:sp>
      <p:sp>
        <p:nvSpPr>
          <p:cNvPr id="5" name="Title 4">
            <a:extLst>
              <a:ext uri="{FF2B5EF4-FFF2-40B4-BE49-F238E27FC236}">
                <a16:creationId xmlns:a16="http://schemas.microsoft.com/office/drawing/2014/main" id="{100A9CC4-10FA-4A4C-6D7D-03EA54319D1C}"/>
              </a:ext>
            </a:extLst>
          </p:cNvPr>
          <p:cNvSpPr>
            <a:spLocks noGrp="1"/>
          </p:cNvSpPr>
          <p:nvPr>
            <p:ph type="title" idx="5"/>
          </p:nvPr>
        </p:nvSpPr>
        <p:spPr>
          <a:xfrm>
            <a:off x="919300" y="2947157"/>
            <a:ext cx="1392600" cy="746700"/>
          </a:xfrm>
        </p:spPr>
        <p:txBody>
          <a:bodyPr/>
          <a:lstStyle/>
          <a:p>
            <a:r>
              <a:rPr lang="en-US" sz="1200"/>
              <a:t>Detailed information on articles</a:t>
            </a:r>
            <a:br>
              <a:rPr lang="en-US" sz="1200"/>
            </a:br>
            <a:br>
              <a:rPr lang="en-US" sz="1200"/>
            </a:br>
            <a:r>
              <a:rPr lang="en-US" sz="1200" i="1"/>
              <a:t>35MB</a:t>
            </a:r>
          </a:p>
        </p:txBody>
      </p:sp>
      <p:sp>
        <p:nvSpPr>
          <p:cNvPr id="7" name="Title 6">
            <a:extLst>
              <a:ext uri="{FF2B5EF4-FFF2-40B4-BE49-F238E27FC236}">
                <a16:creationId xmlns:a16="http://schemas.microsoft.com/office/drawing/2014/main" id="{24A6F292-570D-8AF6-3C6D-4D2E12D4F70D}"/>
              </a:ext>
            </a:extLst>
          </p:cNvPr>
          <p:cNvSpPr>
            <a:spLocks noGrp="1"/>
          </p:cNvSpPr>
          <p:nvPr>
            <p:ph type="title" idx="3"/>
          </p:nvPr>
        </p:nvSpPr>
        <p:spPr>
          <a:xfrm>
            <a:off x="3875675" y="2947157"/>
            <a:ext cx="1392600" cy="746700"/>
          </a:xfrm>
        </p:spPr>
        <p:txBody>
          <a:bodyPr/>
          <a:lstStyle/>
          <a:p>
            <a:r>
              <a:rPr lang="en-US" sz="1200"/>
              <a:t>Information on customer transactions</a:t>
            </a:r>
            <a:br>
              <a:rPr lang="en-US" sz="1200"/>
            </a:br>
            <a:br>
              <a:rPr lang="en-US" sz="1200"/>
            </a:br>
            <a:r>
              <a:rPr lang="en-US" sz="1200" i="1"/>
              <a:t>1.24GB</a:t>
            </a:r>
          </a:p>
        </p:txBody>
      </p:sp>
      <p:sp>
        <p:nvSpPr>
          <p:cNvPr id="9" name="Title 8">
            <a:extLst>
              <a:ext uri="{FF2B5EF4-FFF2-40B4-BE49-F238E27FC236}">
                <a16:creationId xmlns:a16="http://schemas.microsoft.com/office/drawing/2014/main" id="{24E7633A-5683-6508-8316-D7EAE775D21B}"/>
              </a:ext>
            </a:extLst>
          </p:cNvPr>
          <p:cNvSpPr>
            <a:spLocks noGrp="1"/>
          </p:cNvSpPr>
          <p:nvPr>
            <p:ph type="title" idx="2"/>
          </p:nvPr>
        </p:nvSpPr>
        <p:spPr>
          <a:xfrm>
            <a:off x="3875675" y="2586776"/>
            <a:ext cx="1392600" cy="353400"/>
          </a:xfrm>
        </p:spPr>
        <p:txBody>
          <a:bodyPr anchor="ctr"/>
          <a:lstStyle/>
          <a:p>
            <a:r>
              <a:rPr lang="en-US" sz="1400" b="1"/>
              <a:t>Transactions</a:t>
            </a:r>
          </a:p>
        </p:txBody>
      </p:sp>
      <p:sp>
        <p:nvSpPr>
          <p:cNvPr id="11" name="Title 10">
            <a:extLst>
              <a:ext uri="{FF2B5EF4-FFF2-40B4-BE49-F238E27FC236}">
                <a16:creationId xmlns:a16="http://schemas.microsoft.com/office/drawing/2014/main" id="{F4B43A02-91A6-AE9F-972D-08FC58BCE698}"/>
              </a:ext>
            </a:extLst>
          </p:cNvPr>
          <p:cNvSpPr>
            <a:spLocks noGrp="1"/>
          </p:cNvSpPr>
          <p:nvPr>
            <p:ph type="title" idx="6"/>
          </p:nvPr>
        </p:nvSpPr>
        <p:spPr>
          <a:xfrm>
            <a:off x="6832050" y="2586776"/>
            <a:ext cx="1392600" cy="353400"/>
          </a:xfrm>
        </p:spPr>
        <p:txBody>
          <a:bodyPr anchor="ctr"/>
          <a:lstStyle/>
          <a:p>
            <a:r>
              <a:rPr lang="en-US" b="1"/>
              <a:t>Customers</a:t>
            </a:r>
          </a:p>
        </p:txBody>
      </p:sp>
      <p:sp>
        <p:nvSpPr>
          <p:cNvPr id="13" name="Title 12">
            <a:extLst>
              <a:ext uri="{FF2B5EF4-FFF2-40B4-BE49-F238E27FC236}">
                <a16:creationId xmlns:a16="http://schemas.microsoft.com/office/drawing/2014/main" id="{E8845C42-660E-33AB-12D0-A1204C303B0F}"/>
              </a:ext>
            </a:extLst>
          </p:cNvPr>
          <p:cNvSpPr>
            <a:spLocks noGrp="1"/>
          </p:cNvSpPr>
          <p:nvPr>
            <p:ph type="title" idx="7"/>
          </p:nvPr>
        </p:nvSpPr>
        <p:spPr>
          <a:xfrm>
            <a:off x="6832050" y="2947157"/>
            <a:ext cx="1392600" cy="746700"/>
          </a:xfrm>
        </p:spPr>
        <p:txBody>
          <a:bodyPr/>
          <a:lstStyle/>
          <a:p>
            <a:r>
              <a:rPr lang="en-US" sz="1200"/>
              <a:t>Detailed information on customers</a:t>
            </a:r>
            <a:br>
              <a:rPr lang="en-US" sz="1200"/>
            </a:br>
            <a:br>
              <a:rPr lang="en-US" sz="1200"/>
            </a:br>
            <a:r>
              <a:rPr lang="en-US" sz="1200" i="1"/>
              <a:t>202MB</a:t>
            </a:r>
          </a:p>
        </p:txBody>
      </p:sp>
      <p:sp>
        <p:nvSpPr>
          <p:cNvPr id="60" name="Title 4">
            <a:extLst>
              <a:ext uri="{FF2B5EF4-FFF2-40B4-BE49-F238E27FC236}">
                <a16:creationId xmlns:a16="http://schemas.microsoft.com/office/drawing/2014/main" id="{636D1E34-FC87-FD5B-EB33-4599D1DF05A7}"/>
              </a:ext>
            </a:extLst>
          </p:cNvPr>
          <p:cNvSpPr txBox="1">
            <a:spLocks/>
          </p:cNvSpPr>
          <p:nvPr/>
        </p:nvSpPr>
        <p:spPr>
          <a:xfrm>
            <a:off x="713224" y="992013"/>
            <a:ext cx="7717499" cy="690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1pPr>
            <a:lvl2pPr marR="0" lvl="1"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2pPr>
            <a:lvl3pPr marR="0" lvl="2"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3pPr>
            <a:lvl4pPr marR="0" lvl="3"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4pPr>
            <a:lvl5pPr marR="0" lvl="4"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5pPr>
            <a:lvl6pPr marR="0" lvl="5"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6pPr>
            <a:lvl7pPr marR="0" lvl="6"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7pPr>
            <a:lvl8pPr marR="0" lvl="7"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8pPr>
            <a:lvl9pPr marR="0" lvl="8" algn="ctr" rtl="0">
              <a:lnSpc>
                <a:spcPct val="100000"/>
              </a:lnSpc>
              <a:spcBef>
                <a:spcPts val="0"/>
              </a:spcBef>
              <a:spcAft>
                <a:spcPts val="0"/>
              </a:spcAft>
              <a:buClr>
                <a:schemeClr val="accent3"/>
              </a:buClr>
              <a:buSzPts val="1300"/>
              <a:buFont typeface="Muli"/>
              <a:buNone/>
              <a:defRPr sz="1300" b="0" i="0" u="none" strike="noStrike" cap="none">
                <a:solidFill>
                  <a:schemeClr val="accent3"/>
                </a:solidFill>
                <a:latin typeface="Muli"/>
                <a:ea typeface="Muli"/>
                <a:cs typeface="Muli"/>
                <a:sym typeface="Muli"/>
              </a:defRPr>
            </a:lvl9pPr>
          </a:lstStyle>
          <a:p>
            <a:r>
              <a:rPr lang="en-SG" sz="1400"/>
              <a:t>Our chosen dataset contains the following key details from a fashion retailer. The attributes sufficiently represents common data points that would typically be collected. Our dataset covers the time period of year 2020.</a:t>
            </a:r>
            <a:endParaRPr lang="en-US" sz="1400"/>
          </a:p>
        </p:txBody>
      </p:sp>
    </p:spTree>
  </p:cSld>
  <p:clrMapOvr>
    <a:masterClrMapping/>
  </p:clrMapOvr>
</p:sld>
</file>

<file path=ppt/theme/theme1.xml><?xml version="1.0" encoding="utf-8"?>
<a:theme xmlns:a="http://schemas.openxmlformats.org/drawingml/2006/main" name="Clothing Retailer Business Plan by Slidesgo">
  <a:themeElements>
    <a:clrScheme name="Simple Light">
      <a:dk1>
        <a:srgbClr val="000000"/>
      </a:dk1>
      <a:lt1>
        <a:srgbClr val="FFFFFF"/>
      </a:lt1>
      <a:dk2>
        <a:srgbClr val="595959"/>
      </a:dk2>
      <a:lt2>
        <a:srgbClr val="EEEEEE"/>
      </a:lt2>
      <a:accent1>
        <a:srgbClr val="FFC71C"/>
      </a:accent1>
      <a:accent2>
        <a:srgbClr val="B7B7B7"/>
      </a:accent2>
      <a:accent3>
        <a:srgbClr val="434343"/>
      </a:accent3>
      <a:accent4>
        <a:srgbClr val="666666"/>
      </a:accent4>
      <a:accent5>
        <a:srgbClr val="FFC71C"/>
      </a:accent5>
      <a:accent6>
        <a:srgbClr val="FFC71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3463</Words>
  <Application>Microsoft Macintosh PowerPoint</Application>
  <PresentationFormat>On-screen Show (16:9)</PresentationFormat>
  <Paragraphs>360</Paragraphs>
  <Slides>55</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Anton</vt:lpstr>
      <vt:lpstr>Muli</vt:lpstr>
      <vt:lpstr>Oswald</vt:lpstr>
      <vt:lpstr>Fredoka One</vt:lpstr>
      <vt:lpstr>Arial</vt:lpstr>
      <vt:lpstr>Clothing Retailer Business Plan by Slidesgo</vt:lpstr>
      <vt:lpstr>Hybrid Recommender System for Fashion Articles (DSAI Mini Project REPA)</vt:lpstr>
      <vt:lpstr>TABLE OF CONTENTS</vt:lpstr>
      <vt:lpstr>01</vt:lpstr>
      <vt:lpstr>Background</vt:lpstr>
      <vt:lpstr>PROBLEM STATEMENT</vt:lpstr>
      <vt:lpstr>Our Solution</vt:lpstr>
      <vt:lpstr>Hybrid Recommender System</vt:lpstr>
      <vt:lpstr>02</vt:lpstr>
      <vt:lpstr>OUR DATASET</vt:lpstr>
      <vt:lpstr>EDA APPROACH</vt:lpstr>
      <vt:lpstr>DATA WRANGLING METHODOLOGY</vt:lpstr>
      <vt:lpstr>ARTICLES EDA</vt:lpstr>
      <vt:lpstr>ARTICLES ATTRIBUTES</vt:lpstr>
      <vt:lpstr>ARTICLES ATTRIBUTES</vt:lpstr>
      <vt:lpstr>FIRST LOOK AT ARTICLES</vt:lpstr>
      <vt:lpstr>OBVIOUS CHOICE OF PREFERRED INDEX GROUPS</vt:lpstr>
      <vt:lpstr>DELVING INTO INDEXES</vt:lpstr>
      <vt:lpstr>MORE ON GARMENT GROUPS</vt:lpstr>
      <vt:lpstr>PRODUCT TYPES WITHIN PRODUCT GROUPS</vt:lpstr>
      <vt:lpstr>COUNT OF ARTICLES PER PRODUCT GROUP/ TYPE</vt:lpstr>
      <vt:lpstr>TRANSACTIONS EDA</vt:lpstr>
      <vt:lpstr>TRANSACTIONS ATTRIBUTES</vt:lpstr>
      <vt:lpstr>PRICE SPREAD OF ALL TRANSACTIONS</vt:lpstr>
      <vt:lpstr>DISTRIBUTION OF TRANSACTIONS OVER TIME</vt:lpstr>
      <vt:lpstr>CUSTOMERS EDA</vt:lpstr>
      <vt:lpstr>CUSTOMER ATTRIBUTES</vt:lpstr>
      <vt:lpstr>POSTAL CODE</vt:lpstr>
      <vt:lpstr>CLUB MEMBER STATUS</vt:lpstr>
      <vt:lpstr>FASHION NEWS FREQUENCY</vt:lpstr>
      <vt:lpstr>CUSTOMER DISTRIBUTION BY AGE</vt:lpstr>
      <vt:lpstr>03</vt:lpstr>
      <vt:lpstr>ANALYZING TRANSACTIONS AND ARTICLES</vt:lpstr>
      <vt:lpstr>PRICE DISTRIBUTION OF ARTICLES </vt:lpstr>
      <vt:lpstr>DISTRIBUTION OF CUSTOMER SPENDING OVER TIME</vt:lpstr>
      <vt:lpstr>MEAN PRICE ACROSS INDEX AND PRODUCT GROUPS</vt:lpstr>
      <vt:lpstr>IDENTIFYING TOP PAYING AND TRANSACTING CUSTOMERS</vt:lpstr>
      <vt:lpstr>DISTRIBUTION OF UNIQUE TRANSACTIONS BY INDEX GROUP</vt:lpstr>
      <vt:lpstr>DIVING DEEPER INTO PRODUCT GROUPS</vt:lpstr>
      <vt:lpstr>04</vt:lpstr>
      <vt:lpstr>OUR PROCESS</vt:lpstr>
      <vt:lpstr>OUR PROCESS</vt:lpstr>
      <vt:lpstr>STEP 1</vt:lpstr>
      <vt:lpstr>STEP 2</vt:lpstr>
      <vt:lpstr>STEP 2</vt:lpstr>
      <vt:lpstr>STEP 3</vt:lpstr>
      <vt:lpstr>CHI SQUARED FEATURE SELECTION</vt:lpstr>
      <vt:lpstr>STEP 3 – Keras ResNet50</vt:lpstr>
      <vt:lpstr>STEP 3 – Keras Xception</vt:lpstr>
      <vt:lpstr>Comparisons between models </vt:lpstr>
      <vt:lpstr>05</vt:lpstr>
      <vt:lpstr>CONCLUDING KEY INSIGHTS</vt:lpstr>
      <vt:lpstr>06</vt:lpstr>
      <vt:lpstr>FUTURE WORKS</vt:lpstr>
      <vt:lpstr>FUTURE WORKS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CLOTHING RETAILER</dc:title>
  <cp:lastModifiedBy>#JOEL LIM JIE EN#</cp:lastModifiedBy>
  <cp:revision>1</cp:revision>
  <dcterms:modified xsi:type="dcterms:W3CDTF">2022-04-24T08:54:14Z</dcterms:modified>
</cp:coreProperties>
</file>